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56" r:id="rId2"/>
    <p:sldId id="265" r:id="rId3"/>
    <p:sldId id="257" r:id="rId4"/>
    <p:sldId id="258" r:id="rId5"/>
    <p:sldId id="259" r:id="rId6"/>
    <p:sldId id="261" r:id="rId7"/>
    <p:sldId id="262" r:id="rId8"/>
    <p:sldId id="263"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F07606-6C77-42B6-AEDE-C860918DFFC8}">
  <a:tblStyle styleId="{33F07606-6C77-42B6-AEDE-C860918DFFC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BCA304-1DC3-4F68-85E6-2970AB00A46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86"/>
    <p:restoredTop sz="94617"/>
  </p:normalViewPr>
  <p:slideViewPr>
    <p:cSldViewPr snapToGrid="0">
      <p:cViewPr varScale="1">
        <p:scale>
          <a:sx n="112" d="100"/>
          <a:sy n="112" d="100"/>
        </p:scale>
        <p:origin x="69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793737315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793737315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79f3f35f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9f3f35f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9f3f35f2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79f3f35f2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79f3f35f2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79f3f35f2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79f3f35f2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79f3f35f2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79f3f35f2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79f3f35f2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Rectangle 4">
            <a:extLst>
              <a:ext uri="{FF2B5EF4-FFF2-40B4-BE49-F238E27FC236}">
                <a16:creationId xmlns:a16="http://schemas.microsoft.com/office/drawing/2014/main" id="{A66862C6-E6AC-7B51-D664-9099399AFCED}"/>
              </a:ext>
            </a:extLst>
          </p:cNvPr>
          <p:cNvSpPr/>
          <p:nvPr/>
        </p:nvSpPr>
        <p:spPr>
          <a:xfrm>
            <a:off x="0" y="0"/>
            <a:ext cx="9144000" cy="51435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1AD3EE-110B-7710-D6E4-C2BFF0037D3A}"/>
              </a:ext>
            </a:extLst>
          </p:cNvPr>
          <p:cNvPicPr>
            <a:picLocks noChangeAspect="1"/>
          </p:cNvPicPr>
          <p:nvPr/>
        </p:nvPicPr>
        <p:blipFill>
          <a:blip r:embed="rId3">
            <a:alphaModFix amt="70000"/>
          </a:blip>
          <a:stretch>
            <a:fillRect/>
          </a:stretch>
        </p:blipFill>
        <p:spPr>
          <a:xfrm>
            <a:off x="-119743" y="320033"/>
            <a:ext cx="10022425" cy="5189389"/>
          </a:xfrm>
          <a:prstGeom prst="rect">
            <a:avLst/>
          </a:prstGeom>
        </p:spPr>
      </p:pic>
      <p:sp>
        <p:nvSpPr>
          <p:cNvPr id="54" name="Google Shape;54;p13"/>
          <p:cNvSpPr txBox="1">
            <a:spLocks noGrp="1"/>
          </p:cNvSpPr>
          <p:nvPr>
            <p:ph type="ctrTitle"/>
          </p:nvPr>
        </p:nvSpPr>
        <p:spPr>
          <a:xfrm>
            <a:off x="311700" y="320033"/>
            <a:ext cx="8520600" cy="90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rgbClr val="222222"/>
                </a:solidFill>
                <a:latin typeface="Segoe UI" panose="020B0502040204020203" pitchFamily="34" charset="0"/>
                <a:cs typeface="Segoe UI" panose="020B0502040204020203" pitchFamily="34" charset="0"/>
              </a:rPr>
              <a:t>Nancy Krentz </a:t>
            </a:r>
            <a:endParaRPr sz="2000" b="1" dirty="0">
              <a:solidFill>
                <a:srgbClr val="222222"/>
              </a:solidFill>
              <a:latin typeface="Segoe UI" panose="020B0502040204020203" pitchFamily="34" charset="0"/>
              <a:cs typeface="Segoe UI" panose="020B0502040204020203" pitchFamily="34" charset="0"/>
            </a:endParaRPr>
          </a:p>
          <a:p>
            <a:pPr marL="0" lvl="0" indent="0" algn="ctr" rtl="0">
              <a:spcBef>
                <a:spcPts val="0"/>
              </a:spcBef>
              <a:spcAft>
                <a:spcPts val="0"/>
              </a:spcAft>
              <a:buNone/>
            </a:pPr>
            <a:r>
              <a:rPr lang="en" sz="2000" b="1" dirty="0">
                <a:solidFill>
                  <a:srgbClr val="222222"/>
                </a:solidFill>
                <a:latin typeface="Segoe UI" panose="020B0502040204020203" pitchFamily="34" charset="0"/>
                <a:cs typeface="Segoe UI" panose="020B0502040204020203" pitchFamily="34" charset="0"/>
              </a:rPr>
              <a:t>(the owner and manager of a property appraisal service)</a:t>
            </a:r>
            <a:endParaRPr sz="2000" b="1" dirty="0">
              <a:solidFill>
                <a:srgbClr val="222222"/>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F388AA9C-6161-D779-2C1D-36B0EF5DD031}"/>
              </a:ext>
            </a:extLst>
          </p:cNvPr>
          <p:cNvSpPr txBox="1"/>
          <p:nvPr/>
        </p:nvSpPr>
        <p:spPr>
          <a:xfrm>
            <a:off x="311699" y="1562332"/>
            <a:ext cx="8520601" cy="1569660"/>
          </a:xfrm>
          <a:prstGeom prst="rect">
            <a:avLst/>
          </a:prstGeom>
          <a:noFill/>
        </p:spPr>
        <p:txBody>
          <a:bodyPr wrap="square" rtlCol="0">
            <a:spAutoFit/>
          </a:bodyPr>
          <a:lstStyle/>
          <a:p>
            <a:r>
              <a:rPr lang="en-US" sz="1600" b="0" dirty="0">
                <a:solidFill>
                  <a:schemeClr val="tx1"/>
                </a:solidFill>
                <a:effectLst/>
                <a:latin typeface="Segoe UI" panose="020B0502040204020203" pitchFamily="34" charset="0"/>
                <a:cs typeface="Segoe UI" panose="020B0502040204020203" pitchFamily="34" charset="0"/>
              </a:rPr>
              <a:t>Nancy </a:t>
            </a:r>
            <a:r>
              <a:rPr lang="en" sz="1600" dirty="0">
                <a:solidFill>
                  <a:srgbClr val="222222"/>
                </a:solidFill>
                <a:latin typeface="Segoe UI" panose="020B0502040204020203" pitchFamily="34" charset="0"/>
                <a:cs typeface="Segoe UI" panose="020B0502040204020203" pitchFamily="34" charset="0"/>
              </a:rPr>
              <a:t>Krentz</a:t>
            </a:r>
            <a:r>
              <a:rPr lang="en-US" sz="1600" b="0" dirty="0">
                <a:solidFill>
                  <a:schemeClr val="tx1"/>
                </a:solidFill>
                <a:effectLst/>
                <a:latin typeface="Segoe UI" panose="020B0502040204020203" pitchFamily="34" charset="0"/>
                <a:cs typeface="Segoe UI" panose="020B0502040204020203" pitchFamily="34" charset="0"/>
              </a:rPr>
              <a:t> is manager of a property appraisal service locate in York, Pennsylvania.</a:t>
            </a:r>
          </a:p>
          <a:p>
            <a:endParaRPr lang="en-US" sz="1600" b="0" dirty="0">
              <a:solidFill>
                <a:schemeClr val="tx1"/>
              </a:solidFill>
              <a:effectLst/>
              <a:latin typeface="Segoe UI" panose="020B0502040204020203" pitchFamily="34" charset="0"/>
              <a:cs typeface="Segoe UI" panose="020B0502040204020203" pitchFamily="34" charset="0"/>
            </a:endParaRPr>
          </a:p>
          <a:p>
            <a:r>
              <a:rPr lang="en-US" sz="1600" b="0" dirty="0">
                <a:solidFill>
                  <a:schemeClr val="tx1"/>
                </a:solidFill>
                <a:effectLst/>
                <a:latin typeface="Segoe UI" panose="020B0502040204020203" pitchFamily="34" charset="0"/>
                <a:cs typeface="Segoe UI" panose="020B0502040204020203" pitchFamily="34" charset="0"/>
              </a:rPr>
              <a:t>She has four appraisers, but she is worried that the appraisals of comparable properties produced by her four appraisers are often not equivalent.</a:t>
            </a:r>
          </a:p>
          <a:p>
            <a:endParaRPr lang="en-US" sz="1600" b="0" dirty="0">
              <a:solidFill>
                <a:schemeClr val="tx1"/>
              </a:solidFill>
              <a:effectLst/>
              <a:latin typeface="Segoe UI" panose="020B0502040204020203" pitchFamily="34" charset="0"/>
              <a:cs typeface="Segoe UI" panose="020B0502040204020203" pitchFamily="34" charset="0"/>
            </a:endParaRPr>
          </a:p>
          <a:p>
            <a:r>
              <a:rPr lang="en-US" sz="1600" b="0" dirty="0">
                <a:solidFill>
                  <a:schemeClr val="tx1"/>
                </a:solidFill>
                <a:effectLst/>
                <a:latin typeface="Segoe UI" panose="020B0502040204020203" pitchFamily="34" charset="0"/>
                <a:cs typeface="Segoe UI" panose="020B0502040204020203" pitchFamily="34" charset="0"/>
              </a:rPr>
              <a:t>She wants to investigate the matter to see if her concerns are valid or not.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82E0FCE7-51D5-F6A1-CBDA-8B05ACD50558}"/>
              </a:ext>
            </a:extLst>
          </p:cNvPr>
          <p:cNvPicPr>
            <a:picLocks noChangeAspect="1"/>
          </p:cNvPicPr>
          <p:nvPr/>
        </p:nvPicPr>
        <p:blipFill>
          <a:blip r:embed="rId2"/>
          <a:stretch>
            <a:fillRect/>
          </a:stretch>
        </p:blipFill>
        <p:spPr>
          <a:xfrm>
            <a:off x="0" y="0"/>
            <a:ext cx="9144000" cy="5510784"/>
          </a:xfrm>
          <a:prstGeom prst="rect">
            <a:avLst/>
          </a:prstGeom>
        </p:spPr>
      </p:pic>
      <p:sp>
        <p:nvSpPr>
          <p:cNvPr id="2" name="Title 1">
            <a:extLst>
              <a:ext uri="{FF2B5EF4-FFF2-40B4-BE49-F238E27FC236}">
                <a16:creationId xmlns:a16="http://schemas.microsoft.com/office/drawing/2014/main" id="{73401E01-137F-78D2-F377-B4C717EA6119}"/>
              </a:ext>
            </a:extLst>
          </p:cNvPr>
          <p:cNvSpPr>
            <a:spLocks noGrp="1"/>
          </p:cNvSpPr>
          <p:nvPr>
            <p:ph type="title"/>
          </p:nvPr>
        </p:nvSpPr>
        <p:spPr>
          <a:xfrm>
            <a:off x="1897564" y="593271"/>
            <a:ext cx="5523044" cy="841800"/>
          </a:xfrm>
        </p:spPr>
        <p:txBody>
          <a:bodyPr>
            <a:normAutofit/>
          </a:bodyPr>
          <a:lstStyle/>
          <a:p>
            <a:r>
              <a:rPr lang="en-US" sz="2000" b="1" dirty="0">
                <a:latin typeface="Segoe UI" panose="020B0502040204020203" pitchFamily="34" charset="0"/>
                <a:cs typeface="Segoe UI" panose="020B0502040204020203" pitchFamily="34" charset="0"/>
              </a:rPr>
              <a:t>Names And Data of Appraisers</a:t>
            </a:r>
          </a:p>
        </p:txBody>
      </p:sp>
      <p:graphicFrame>
        <p:nvGraphicFramePr>
          <p:cNvPr id="3" name="Google Shape;55;p13">
            <a:extLst>
              <a:ext uri="{FF2B5EF4-FFF2-40B4-BE49-F238E27FC236}">
                <a16:creationId xmlns:a16="http://schemas.microsoft.com/office/drawing/2014/main" id="{D3398BC1-6226-0CE9-9940-1DD339D2C9BD}"/>
              </a:ext>
            </a:extLst>
          </p:cNvPr>
          <p:cNvGraphicFramePr/>
          <p:nvPr>
            <p:extLst>
              <p:ext uri="{D42A27DB-BD31-4B8C-83A1-F6EECF244321}">
                <p14:modId xmlns:p14="http://schemas.microsoft.com/office/powerpoint/2010/main" val="1691799258"/>
              </p:ext>
            </p:extLst>
          </p:nvPr>
        </p:nvGraphicFramePr>
        <p:xfrm>
          <a:off x="1600200" y="1435071"/>
          <a:ext cx="6117772" cy="3234462"/>
        </p:xfrm>
        <a:graphic>
          <a:graphicData uri="http://schemas.openxmlformats.org/drawingml/2006/table">
            <a:tbl>
              <a:tblPr>
                <a:noFill/>
                <a:tableStyleId>{33F07606-6C77-42B6-AEDE-C860918DFFC8}</a:tableStyleId>
              </a:tblPr>
              <a:tblGrid>
                <a:gridCol w="1529443">
                  <a:extLst>
                    <a:ext uri="{9D8B030D-6E8A-4147-A177-3AD203B41FA5}">
                      <a16:colId xmlns:a16="http://schemas.microsoft.com/office/drawing/2014/main" val="20000"/>
                    </a:ext>
                  </a:extLst>
                </a:gridCol>
                <a:gridCol w="1529443">
                  <a:extLst>
                    <a:ext uri="{9D8B030D-6E8A-4147-A177-3AD203B41FA5}">
                      <a16:colId xmlns:a16="http://schemas.microsoft.com/office/drawing/2014/main" val="20001"/>
                    </a:ext>
                  </a:extLst>
                </a:gridCol>
                <a:gridCol w="1529443">
                  <a:extLst>
                    <a:ext uri="{9D8B030D-6E8A-4147-A177-3AD203B41FA5}">
                      <a16:colId xmlns:a16="http://schemas.microsoft.com/office/drawing/2014/main" val="20002"/>
                    </a:ext>
                  </a:extLst>
                </a:gridCol>
                <a:gridCol w="1529443">
                  <a:extLst>
                    <a:ext uri="{9D8B030D-6E8A-4147-A177-3AD203B41FA5}">
                      <a16:colId xmlns:a16="http://schemas.microsoft.com/office/drawing/2014/main" val="20003"/>
                    </a:ext>
                  </a:extLst>
                </a:gridCol>
              </a:tblGrid>
              <a:tr h="260982">
                <a:tc>
                  <a:txBody>
                    <a:bodyPr/>
                    <a:lstStyle/>
                    <a:p>
                      <a:pPr marL="0" lvl="0" indent="0" algn="ctr" rtl="0">
                        <a:lnSpc>
                          <a:spcPct val="115000"/>
                        </a:lnSpc>
                        <a:spcBef>
                          <a:spcPts val="0"/>
                        </a:spcBef>
                        <a:spcAft>
                          <a:spcPts val="0"/>
                        </a:spcAft>
                        <a:buNone/>
                      </a:pPr>
                      <a:r>
                        <a:rPr lang="en" sz="1400" b="1" dirty="0">
                          <a:latin typeface="Segoe UI" panose="020B0502040204020203" pitchFamily="34" charset="0"/>
                          <a:cs typeface="Segoe UI" panose="020B0502040204020203" pitchFamily="34" charset="0"/>
                        </a:rPr>
                        <a:t>Allen</a:t>
                      </a:r>
                      <a:endParaRPr sz="1400" b="1" dirty="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lnT w="9525"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400" b="1" dirty="0">
                          <a:latin typeface="Segoe UI" panose="020B0502040204020203" pitchFamily="34" charset="0"/>
                          <a:cs typeface="Segoe UI" panose="020B0502040204020203" pitchFamily="34" charset="0"/>
                        </a:rPr>
                        <a:t>Felan</a:t>
                      </a:r>
                      <a:endParaRPr sz="1400" b="1" dirty="0">
                        <a:latin typeface="Segoe UI" panose="020B0502040204020203" pitchFamily="34" charset="0"/>
                        <a:cs typeface="Segoe UI" panose="020B0502040204020203" pitchFamily="34" charset="0"/>
                      </a:endParaRPr>
                    </a:p>
                  </a:txBody>
                  <a:tcPr marL="28575" marR="28575" marT="19050" marB="19050" anchor="b">
                    <a:lnT w="9525"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400" b="1" dirty="0">
                          <a:latin typeface="Segoe UI" panose="020B0502040204020203" pitchFamily="34" charset="0"/>
                          <a:cs typeface="Segoe UI" panose="020B0502040204020203" pitchFamily="34" charset="0"/>
                        </a:rPr>
                        <a:t>Maloy</a:t>
                      </a:r>
                      <a:endParaRPr sz="1400" b="1" dirty="0">
                        <a:latin typeface="Segoe UI" panose="020B0502040204020203" pitchFamily="34" charset="0"/>
                        <a:cs typeface="Segoe UI" panose="020B0502040204020203" pitchFamily="34" charset="0"/>
                      </a:endParaRPr>
                    </a:p>
                  </a:txBody>
                  <a:tcPr marL="28575" marR="28575" marT="19050" marB="19050" anchor="b">
                    <a:lnT w="9525"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400" b="1">
                          <a:latin typeface="Segoe UI" panose="020B0502040204020203" pitchFamily="34" charset="0"/>
                          <a:cs typeface="Segoe UI" panose="020B0502040204020203" pitchFamily="34" charset="0"/>
                        </a:rPr>
                        <a:t>Nelson</a:t>
                      </a:r>
                      <a:endParaRPr sz="1400" b="1">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297208">
                <a:tc>
                  <a:txBody>
                    <a:bodyPr/>
                    <a:lstStyle/>
                    <a:p>
                      <a:pPr marL="0" lvl="0" indent="0" algn="ctr" rtl="0">
                        <a:lnSpc>
                          <a:spcPct val="115000"/>
                        </a:lnSpc>
                        <a:spcBef>
                          <a:spcPts val="0"/>
                        </a:spcBef>
                        <a:spcAft>
                          <a:spcPts val="0"/>
                        </a:spcAft>
                        <a:buNone/>
                      </a:pPr>
                      <a:r>
                        <a:rPr lang="en" sz="1400" dirty="0">
                          <a:latin typeface="Segoe UI" panose="020B0502040204020203" pitchFamily="34" charset="0"/>
                          <a:cs typeface="Segoe UI" panose="020B0502040204020203" pitchFamily="34" charset="0"/>
                        </a:rPr>
                        <a:t>$34,900</a:t>
                      </a:r>
                      <a:endParaRPr sz="1400" dirty="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dirty="0">
                          <a:latin typeface="Segoe UI" panose="020B0502040204020203" pitchFamily="34" charset="0"/>
                          <a:cs typeface="Segoe UI" panose="020B0502040204020203" pitchFamily="34" charset="0"/>
                        </a:rPr>
                        <a:t>$31,839</a:t>
                      </a:r>
                      <a:endParaRPr sz="1400" dirty="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$34,705</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$33,669</a:t>
                      </a:r>
                      <a:endParaRPr sz="140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tcPr>
                </a:tc>
                <a:extLst>
                  <a:ext uri="{0D108BD9-81ED-4DB2-BD59-A6C34878D82A}">
                    <a16:rowId xmlns:a16="http://schemas.microsoft.com/office/drawing/2014/main" val="10001"/>
                  </a:ext>
                </a:extLst>
              </a:tr>
              <a:tr h="297208">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$36,394</a:t>
                      </a:r>
                      <a:endParaRPr sz="140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$35,521</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$37,529</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$33,337</a:t>
                      </a:r>
                      <a:endParaRPr sz="140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tcPr>
                </a:tc>
                <a:extLst>
                  <a:ext uri="{0D108BD9-81ED-4DB2-BD59-A6C34878D82A}">
                    <a16:rowId xmlns:a16="http://schemas.microsoft.com/office/drawing/2014/main" val="10002"/>
                  </a:ext>
                </a:extLst>
              </a:tr>
              <a:tr h="297208">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$35,863</a:t>
                      </a:r>
                      <a:endParaRPr sz="140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$35,315</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$34,875</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$33,616</a:t>
                      </a:r>
                      <a:endParaRPr sz="140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tcPr>
                </a:tc>
                <a:extLst>
                  <a:ext uri="{0D108BD9-81ED-4DB2-BD59-A6C34878D82A}">
                    <a16:rowId xmlns:a16="http://schemas.microsoft.com/office/drawing/2014/main" val="10003"/>
                  </a:ext>
                </a:extLst>
              </a:tr>
              <a:tr h="297208">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$37,512</a:t>
                      </a:r>
                      <a:endParaRPr sz="140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$33,365</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$34,996</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$33,411</a:t>
                      </a:r>
                      <a:endParaRPr sz="140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tcPr>
                </a:tc>
                <a:extLst>
                  <a:ext uri="{0D108BD9-81ED-4DB2-BD59-A6C34878D82A}">
                    <a16:rowId xmlns:a16="http://schemas.microsoft.com/office/drawing/2014/main" val="10004"/>
                  </a:ext>
                </a:extLst>
              </a:tr>
              <a:tr h="297208">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$36,946</a:t>
                      </a:r>
                      <a:endParaRPr sz="140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$34,990</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$37,285</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$30,504</a:t>
                      </a:r>
                      <a:endParaRPr sz="140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tcPr>
                </a:tc>
                <a:extLst>
                  <a:ext uri="{0D108BD9-81ED-4DB2-BD59-A6C34878D82A}">
                    <a16:rowId xmlns:a16="http://schemas.microsoft.com/office/drawing/2014/main" val="10005"/>
                  </a:ext>
                </a:extLst>
              </a:tr>
              <a:tr h="297208">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$36,263</a:t>
                      </a:r>
                      <a:endParaRPr sz="140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$34,947</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$36,555</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$34,423</a:t>
                      </a:r>
                      <a:endParaRPr sz="140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tcPr>
                </a:tc>
                <a:extLst>
                  <a:ext uri="{0D108BD9-81ED-4DB2-BD59-A6C34878D82A}">
                    <a16:rowId xmlns:a16="http://schemas.microsoft.com/office/drawing/2014/main" val="10006"/>
                  </a:ext>
                </a:extLst>
              </a:tr>
              <a:tr h="297208">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$36,041</a:t>
                      </a:r>
                      <a:endParaRPr sz="140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$34,239</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$36,704</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$34,729</a:t>
                      </a:r>
                      <a:endParaRPr sz="140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tcPr>
                </a:tc>
                <a:extLst>
                  <a:ext uri="{0D108BD9-81ED-4DB2-BD59-A6C34878D82A}">
                    <a16:rowId xmlns:a16="http://schemas.microsoft.com/office/drawing/2014/main" val="10007"/>
                  </a:ext>
                </a:extLst>
              </a:tr>
              <a:tr h="297208">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$35,305</a:t>
                      </a:r>
                      <a:endParaRPr sz="140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$35,814</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$35,489</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$33,611</a:t>
                      </a:r>
                      <a:endParaRPr sz="140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tcPr>
                </a:tc>
                <a:extLst>
                  <a:ext uri="{0D108BD9-81ED-4DB2-BD59-A6C34878D82A}">
                    <a16:rowId xmlns:a16="http://schemas.microsoft.com/office/drawing/2014/main" val="10008"/>
                  </a:ext>
                </a:extLst>
              </a:tr>
              <a:tr h="297208">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$34,864</a:t>
                      </a:r>
                      <a:endParaRPr sz="140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$32,896</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$37,052</a:t>
                      </a:r>
                      <a:endParaRPr sz="1400">
                        <a:latin typeface="Segoe UI" panose="020B0502040204020203" pitchFamily="34" charset="0"/>
                        <a:cs typeface="Segoe UI" panose="020B0502040204020203" pitchFamily="34" charset="0"/>
                      </a:endParaRPr>
                    </a:p>
                  </a:txBody>
                  <a:tcPr marL="28575" marR="28575" marT="19050" marB="19050" anchor="b"/>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$31,870</a:t>
                      </a:r>
                      <a:endParaRPr sz="140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tcPr>
                </a:tc>
                <a:extLst>
                  <a:ext uri="{0D108BD9-81ED-4DB2-BD59-A6C34878D82A}">
                    <a16:rowId xmlns:a16="http://schemas.microsoft.com/office/drawing/2014/main" val="10009"/>
                  </a:ext>
                </a:extLst>
              </a:tr>
              <a:tr h="297208">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$36,283</a:t>
                      </a:r>
                      <a:endParaRPr sz="1400">
                        <a:latin typeface="Segoe UI" panose="020B0502040204020203" pitchFamily="34" charset="0"/>
                        <a:cs typeface="Segoe UI" panose="020B0502040204020203" pitchFamily="34" charset="0"/>
                      </a:endParaRPr>
                    </a:p>
                  </a:txBody>
                  <a:tcPr marL="28575" marR="28575" marT="19050" marB="19050" anchor="b">
                    <a:lnL w="9525" cap="flat" cmpd="sng">
                      <a:solidFill>
                        <a:srgbClr val="000000"/>
                      </a:solidFill>
                      <a:prstDash val="solid"/>
                      <a:round/>
                      <a:headEnd type="none" w="sm" len="sm"/>
                      <a:tailEnd type="none" w="sm" len="sm"/>
                    </a:lnL>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$34,475</a:t>
                      </a:r>
                      <a:endParaRPr sz="1400">
                        <a:latin typeface="Segoe UI" panose="020B0502040204020203" pitchFamily="34" charset="0"/>
                        <a:cs typeface="Segoe UI" panose="020B0502040204020203" pitchFamily="34" charset="0"/>
                      </a:endParaRPr>
                    </a:p>
                  </a:txBody>
                  <a:tcPr marL="28575" marR="28575" marT="19050" marB="19050" anchor="b">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a:latin typeface="Segoe UI" panose="020B0502040204020203" pitchFamily="34" charset="0"/>
                          <a:cs typeface="Segoe UI" panose="020B0502040204020203" pitchFamily="34" charset="0"/>
                        </a:rPr>
                        <a:t>$37,013</a:t>
                      </a:r>
                      <a:endParaRPr sz="1400">
                        <a:latin typeface="Segoe UI" panose="020B0502040204020203" pitchFamily="34" charset="0"/>
                        <a:cs typeface="Segoe UI" panose="020B0502040204020203" pitchFamily="34" charset="0"/>
                      </a:endParaRPr>
                    </a:p>
                  </a:txBody>
                  <a:tcPr marL="28575" marR="28575" marT="19050" marB="19050" anchor="b">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400" dirty="0">
                          <a:latin typeface="Segoe UI" panose="020B0502040204020203" pitchFamily="34" charset="0"/>
                          <a:cs typeface="Segoe UI" panose="020B0502040204020203" pitchFamily="34" charset="0"/>
                        </a:rPr>
                        <a:t>$33,890</a:t>
                      </a:r>
                      <a:endParaRPr sz="1400" dirty="0">
                        <a:latin typeface="Segoe UI" panose="020B0502040204020203" pitchFamily="34" charset="0"/>
                        <a:cs typeface="Segoe UI" panose="020B0502040204020203" pitchFamily="34" charset="0"/>
                      </a:endParaRPr>
                    </a:p>
                  </a:txBody>
                  <a:tcPr marL="28575" marR="28575" marT="19050" marB="19050" anchor="b">
                    <a:lnR w="9525" cap="flat" cmpd="sng">
                      <a:solidFill>
                        <a:srgbClr val="000000"/>
                      </a:solidFill>
                      <a:prstDash val="solid"/>
                      <a:round/>
                      <a:headEnd type="none" w="sm" len="sm"/>
                      <a:tailEnd type="none" w="sm" len="sm"/>
                    </a:lnR>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3490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0" name="Picture 9">
            <a:extLst>
              <a:ext uri="{FF2B5EF4-FFF2-40B4-BE49-F238E27FC236}">
                <a16:creationId xmlns:a16="http://schemas.microsoft.com/office/drawing/2014/main" id="{73E67BAA-9E30-D48F-334E-ABC2D8005CFA}"/>
              </a:ext>
            </a:extLst>
          </p:cNvPr>
          <p:cNvPicPr>
            <a:picLocks noChangeAspect="1"/>
          </p:cNvPicPr>
          <p:nvPr/>
        </p:nvPicPr>
        <p:blipFill>
          <a:blip r:embed="rId3"/>
          <a:stretch>
            <a:fillRect/>
          </a:stretch>
        </p:blipFill>
        <p:spPr>
          <a:xfrm>
            <a:off x="0" y="0"/>
            <a:ext cx="9144000" cy="5143500"/>
          </a:xfrm>
          <a:prstGeom prst="rect">
            <a:avLst/>
          </a:prstGeom>
        </p:spPr>
      </p:pic>
      <p:sp>
        <p:nvSpPr>
          <p:cNvPr id="60" name="Google Shape;60;p14"/>
          <p:cNvSpPr txBox="1">
            <a:spLocks noGrp="1"/>
          </p:cNvSpPr>
          <p:nvPr>
            <p:ph type="title"/>
          </p:nvPr>
        </p:nvSpPr>
        <p:spPr>
          <a:xfrm>
            <a:off x="0" y="217714"/>
            <a:ext cx="9144000" cy="729343"/>
          </a:xfrm>
          <a:prstGeom prst="rect">
            <a:avLst/>
          </a:prstGeom>
        </p:spPr>
        <p:txBody>
          <a:bodyPr spcFirstLastPara="1" wrap="square" lIns="91425" tIns="91425" rIns="91425" bIns="91425" anchor="t" anchorCtr="0">
            <a:noAutofit/>
          </a:bodyPr>
          <a:lstStyle/>
          <a:p>
            <a:pPr algn="ctr"/>
            <a:r>
              <a:rPr lang="en-US" sz="2400" b="1" dirty="0">
                <a:solidFill>
                  <a:schemeClr val="bg1"/>
                </a:solidFill>
                <a:effectLst/>
                <a:latin typeface="OTS-derived-font"/>
              </a:rPr>
              <a:t>What requirements must be met to apply ANOVA ?</a:t>
            </a:r>
            <a:br>
              <a:rPr lang="en-US" sz="2400" b="1" dirty="0">
                <a:solidFill>
                  <a:schemeClr val="bg1"/>
                </a:solidFill>
                <a:effectLst/>
                <a:latin typeface="OTS-derived-font"/>
              </a:rPr>
            </a:br>
            <a:endParaRPr lang="en-US" sz="2400" b="1" dirty="0">
              <a:solidFill>
                <a:schemeClr val="bg1"/>
              </a:solidFill>
              <a:effectLst/>
            </a:endParaRPr>
          </a:p>
        </p:txBody>
      </p:sp>
      <p:pic>
        <p:nvPicPr>
          <p:cNvPr id="3" name="Picture 2" descr="Chart, histogram&#10;&#10;Description automatically generated">
            <a:extLst>
              <a:ext uri="{FF2B5EF4-FFF2-40B4-BE49-F238E27FC236}">
                <a16:creationId xmlns:a16="http://schemas.microsoft.com/office/drawing/2014/main" id="{B35C5FE6-0287-B8BA-2F7E-21F47B1A5917}"/>
              </a:ext>
            </a:extLst>
          </p:cNvPr>
          <p:cNvPicPr>
            <a:picLocks noChangeAspect="1"/>
          </p:cNvPicPr>
          <p:nvPr/>
        </p:nvPicPr>
        <p:blipFill>
          <a:blip r:embed="rId4"/>
          <a:stretch>
            <a:fillRect/>
          </a:stretch>
        </p:blipFill>
        <p:spPr>
          <a:xfrm>
            <a:off x="753384" y="2272080"/>
            <a:ext cx="2168371" cy="1340776"/>
          </a:xfrm>
          <a:prstGeom prst="rect">
            <a:avLst/>
          </a:prstGeom>
        </p:spPr>
      </p:pic>
      <p:sp>
        <p:nvSpPr>
          <p:cNvPr id="6" name="TextBox 5">
            <a:extLst>
              <a:ext uri="{FF2B5EF4-FFF2-40B4-BE49-F238E27FC236}">
                <a16:creationId xmlns:a16="http://schemas.microsoft.com/office/drawing/2014/main" id="{59959F5C-7616-C648-DB6C-A922701810E2}"/>
              </a:ext>
            </a:extLst>
          </p:cNvPr>
          <p:cNvSpPr txBox="1"/>
          <p:nvPr/>
        </p:nvSpPr>
        <p:spPr>
          <a:xfrm>
            <a:off x="4103912" y="2141275"/>
            <a:ext cx="1687287" cy="261610"/>
          </a:xfrm>
          <a:prstGeom prst="rect">
            <a:avLst/>
          </a:prstGeom>
          <a:noFill/>
        </p:spPr>
        <p:txBody>
          <a:bodyPr wrap="square" rtlCol="0">
            <a:spAutoFit/>
          </a:bodyPr>
          <a:lstStyle/>
          <a:p>
            <a:r>
              <a:rPr lang="en" sz="1100" b="1" dirty="0">
                <a:solidFill>
                  <a:schemeClr val="bg1"/>
                </a:solidFill>
                <a:latin typeface="Segoe UI" panose="020B0502040204020203" pitchFamily="34" charset="0"/>
                <a:cs typeface="Segoe UI" panose="020B0502040204020203" pitchFamily="34" charset="0"/>
              </a:rPr>
              <a:t>Normal Distribution</a:t>
            </a:r>
            <a:endParaRPr lang="en-US" sz="1100" dirty="0">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1F2875C2-3435-5441-C73E-9D39A861FEBC}"/>
              </a:ext>
            </a:extLst>
          </p:cNvPr>
          <p:cNvSpPr txBox="1"/>
          <p:nvPr/>
        </p:nvSpPr>
        <p:spPr>
          <a:xfrm>
            <a:off x="5856514" y="2141275"/>
            <a:ext cx="1774371" cy="261610"/>
          </a:xfrm>
          <a:prstGeom prst="rect">
            <a:avLst/>
          </a:prstGeom>
          <a:noFill/>
        </p:spPr>
        <p:txBody>
          <a:bodyPr wrap="square" rtlCol="0">
            <a:spAutoFit/>
          </a:bodyPr>
          <a:lstStyle/>
          <a:p>
            <a:r>
              <a:rPr lang="en-US" sz="1100" b="1" dirty="0">
                <a:solidFill>
                  <a:schemeClr val="bg1"/>
                </a:solidFill>
                <a:latin typeface="Segoe UI" panose="020B0502040204020203" pitchFamily="34" charset="0"/>
                <a:cs typeface="Segoe UI" panose="020B0502040204020203" pitchFamily="34" charset="0"/>
              </a:rPr>
              <a:t>Equal Variance</a:t>
            </a:r>
          </a:p>
        </p:txBody>
      </p:sp>
      <p:sp>
        <p:nvSpPr>
          <p:cNvPr id="11" name="TextBox 10">
            <a:extLst>
              <a:ext uri="{FF2B5EF4-FFF2-40B4-BE49-F238E27FC236}">
                <a16:creationId xmlns:a16="http://schemas.microsoft.com/office/drawing/2014/main" id="{00C59822-9905-EA51-61C5-544915888D0B}"/>
              </a:ext>
            </a:extLst>
          </p:cNvPr>
          <p:cNvSpPr txBox="1"/>
          <p:nvPr/>
        </p:nvSpPr>
        <p:spPr>
          <a:xfrm>
            <a:off x="5192485" y="2781770"/>
            <a:ext cx="838200" cy="307777"/>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ANOVA</a:t>
            </a:r>
          </a:p>
        </p:txBody>
      </p:sp>
      <p:sp>
        <p:nvSpPr>
          <p:cNvPr id="12" name="TextBox 11">
            <a:extLst>
              <a:ext uri="{FF2B5EF4-FFF2-40B4-BE49-F238E27FC236}">
                <a16:creationId xmlns:a16="http://schemas.microsoft.com/office/drawing/2014/main" id="{7A56460E-4036-4D66-362D-8943653D361A}"/>
              </a:ext>
            </a:extLst>
          </p:cNvPr>
          <p:cNvSpPr txBox="1"/>
          <p:nvPr/>
        </p:nvSpPr>
        <p:spPr>
          <a:xfrm>
            <a:off x="4038598" y="3445349"/>
            <a:ext cx="2307774" cy="261610"/>
          </a:xfrm>
          <a:prstGeom prst="rect">
            <a:avLst/>
          </a:prstGeom>
          <a:noFill/>
        </p:spPr>
        <p:txBody>
          <a:bodyPr wrap="square" rtlCol="0">
            <a:spAutoFit/>
          </a:bodyPr>
          <a:lstStyle/>
          <a:p>
            <a:r>
              <a:rPr lang="en-US" sz="1100" b="1" dirty="0">
                <a:solidFill>
                  <a:schemeClr val="bg1"/>
                </a:solidFill>
                <a:latin typeface="Segoe UI" panose="020B0502040204020203" pitchFamily="34" charset="0"/>
                <a:cs typeface="Segoe UI" panose="020B0502040204020203" pitchFamily="34" charset="0"/>
              </a:rPr>
              <a:t>I</a:t>
            </a:r>
            <a:r>
              <a:rPr lang="en" sz="1100" b="1" dirty="0" err="1">
                <a:solidFill>
                  <a:schemeClr val="bg1"/>
                </a:solidFill>
                <a:latin typeface="Segoe UI" panose="020B0502040204020203" pitchFamily="34" charset="0"/>
                <a:cs typeface="Segoe UI" panose="020B0502040204020203" pitchFamily="34" charset="0"/>
              </a:rPr>
              <a:t>ndependent</a:t>
            </a:r>
            <a:r>
              <a:rPr lang="en" sz="1100" b="1" dirty="0">
                <a:solidFill>
                  <a:schemeClr val="bg1"/>
                </a:solidFill>
                <a:latin typeface="Segoe UI" panose="020B0502040204020203" pitchFamily="34" charset="0"/>
                <a:cs typeface="Segoe UI" panose="020B0502040204020203" pitchFamily="34" charset="0"/>
              </a:rPr>
              <a:t> Sample</a:t>
            </a:r>
            <a:endParaRPr lang="en-US" sz="11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331AA9EA-B683-BEAB-F531-D0FF51920975}"/>
              </a:ext>
            </a:extLst>
          </p:cNvPr>
          <p:cNvSpPr txBox="1"/>
          <p:nvPr/>
        </p:nvSpPr>
        <p:spPr>
          <a:xfrm>
            <a:off x="5666013" y="3452477"/>
            <a:ext cx="2307774" cy="261610"/>
          </a:xfrm>
          <a:prstGeom prst="rect">
            <a:avLst/>
          </a:prstGeom>
          <a:noFill/>
        </p:spPr>
        <p:txBody>
          <a:bodyPr wrap="square" rtlCol="0">
            <a:spAutoFit/>
          </a:bodyPr>
          <a:lstStyle/>
          <a:p>
            <a:r>
              <a:rPr lang="en" sz="1100" b="1" dirty="0">
                <a:solidFill>
                  <a:schemeClr val="bg1"/>
                </a:solidFill>
                <a:latin typeface="Segoe UI" panose="020B0502040204020203" pitchFamily="34" charset="0"/>
                <a:cs typeface="Segoe UI" panose="020B0502040204020203" pitchFamily="34" charset="0"/>
              </a:rPr>
              <a:t>Random Sample</a:t>
            </a:r>
            <a:endParaRPr lang="en-US" sz="1100" b="1" dirty="0">
              <a:solidFill>
                <a:schemeClr val="bg1"/>
              </a:solidFill>
              <a:latin typeface="Segoe UI" panose="020B0502040204020203" pitchFamily="34" charset="0"/>
              <a:cs typeface="Segoe UI"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3" name="Picture 12" descr="A picture containing text, indoor&#10;&#10;Description automatically generated">
            <a:extLst>
              <a:ext uri="{FF2B5EF4-FFF2-40B4-BE49-F238E27FC236}">
                <a16:creationId xmlns:a16="http://schemas.microsoft.com/office/drawing/2014/main" id="{B8AC9476-BD34-EF5F-0214-994E85E54702}"/>
              </a:ext>
            </a:extLst>
          </p:cNvPr>
          <p:cNvPicPr>
            <a:picLocks noChangeAspect="1"/>
          </p:cNvPicPr>
          <p:nvPr/>
        </p:nvPicPr>
        <p:blipFill>
          <a:blip r:embed="rId3"/>
          <a:stretch>
            <a:fillRect/>
          </a:stretch>
        </p:blipFill>
        <p:spPr>
          <a:xfrm>
            <a:off x="-326244" y="0"/>
            <a:ext cx="9535227" cy="5257800"/>
          </a:xfrm>
          <a:prstGeom prst="rect">
            <a:avLst/>
          </a:prstGeom>
        </p:spPr>
      </p:pic>
      <p:sp>
        <p:nvSpPr>
          <p:cNvPr id="14" name="Rectangle 13">
            <a:extLst>
              <a:ext uri="{FF2B5EF4-FFF2-40B4-BE49-F238E27FC236}">
                <a16:creationId xmlns:a16="http://schemas.microsoft.com/office/drawing/2014/main" id="{BF98DA78-C6EF-F1EE-0BB3-B58407831AAE}"/>
              </a:ext>
            </a:extLst>
          </p:cNvPr>
          <p:cNvSpPr/>
          <p:nvPr/>
        </p:nvSpPr>
        <p:spPr>
          <a:xfrm>
            <a:off x="293914" y="1251856"/>
            <a:ext cx="8251372" cy="23295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highlight>
                <a:srgbClr val="FFFF00"/>
              </a:highlight>
            </a:endParaRPr>
          </a:p>
        </p:txBody>
      </p:sp>
      <p:sp>
        <p:nvSpPr>
          <p:cNvPr id="66" name="Google Shape;66;p15"/>
          <p:cNvSpPr txBox="1">
            <a:spLocks noGrp="1"/>
          </p:cNvSpPr>
          <p:nvPr>
            <p:ph type="title"/>
          </p:nvPr>
        </p:nvSpPr>
        <p:spPr>
          <a:xfrm>
            <a:off x="0" y="28827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222222"/>
                </a:solidFill>
                <a:latin typeface="Segoe UI" panose="020B0502040204020203" pitchFamily="34" charset="0"/>
                <a:cs typeface="Segoe UI" panose="020B0502040204020203" pitchFamily="34" charset="0"/>
              </a:rPr>
              <a:t>Is it appropriate to use ANOVA in this case?</a:t>
            </a:r>
            <a:endParaRPr sz="2000" b="1" dirty="0">
              <a:latin typeface="Segoe UI" panose="020B0502040204020203" pitchFamily="34" charset="0"/>
              <a:cs typeface="Segoe UI" panose="020B0502040204020203" pitchFamily="34" charset="0"/>
            </a:endParaRPr>
          </a:p>
        </p:txBody>
      </p:sp>
      <p:graphicFrame>
        <p:nvGraphicFramePr>
          <p:cNvPr id="68" name="Google Shape;68;p15"/>
          <p:cNvGraphicFramePr/>
          <p:nvPr>
            <p:extLst>
              <p:ext uri="{D42A27DB-BD31-4B8C-83A1-F6EECF244321}">
                <p14:modId xmlns:p14="http://schemas.microsoft.com/office/powerpoint/2010/main" val="2641782445"/>
              </p:ext>
            </p:extLst>
          </p:nvPr>
        </p:nvGraphicFramePr>
        <p:xfrm>
          <a:off x="375557" y="1328057"/>
          <a:ext cx="8059783" cy="2190600"/>
        </p:xfrm>
        <a:graphic>
          <a:graphicData uri="http://schemas.openxmlformats.org/drawingml/2006/table">
            <a:tbl>
              <a:tblPr>
                <a:noFill/>
                <a:tableStyleId>{D9BCA304-1DC3-4F68-85E6-2970AB00A462}</a:tableStyleId>
              </a:tblPr>
              <a:tblGrid>
                <a:gridCol w="2442627">
                  <a:extLst>
                    <a:ext uri="{9D8B030D-6E8A-4147-A177-3AD203B41FA5}">
                      <a16:colId xmlns:a16="http://schemas.microsoft.com/office/drawing/2014/main" val="20000"/>
                    </a:ext>
                  </a:extLst>
                </a:gridCol>
                <a:gridCol w="1404289">
                  <a:extLst>
                    <a:ext uri="{9D8B030D-6E8A-4147-A177-3AD203B41FA5}">
                      <a16:colId xmlns:a16="http://schemas.microsoft.com/office/drawing/2014/main" val="20001"/>
                    </a:ext>
                  </a:extLst>
                </a:gridCol>
                <a:gridCol w="1404289">
                  <a:extLst>
                    <a:ext uri="{9D8B030D-6E8A-4147-A177-3AD203B41FA5}">
                      <a16:colId xmlns:a16="http://schemas.microsoft.com/office/drawing/2014/main" val="20002"/>
                    </a:ext>
                  </a:extLst>
                </a:gridCol>
                <a:gridCol w="1404289">
                  <a:extLst>
                    <a:ext uri="{9D8B030D-6E8A-4147-A177-3AD203B41FA5}">
                      <a16:colId xmlns:a16="http://schemas.microsoft.com/office/drawing/2014/main" val="20003"/>
                    </a:ext>
                  </a:extLst>
                </a:gridCol>
                <a:gridCol w="1404289">
                  <a:extLst>
                    <a:ext uri="{9D8B030D-6E8A-4147-A177-3AD203B41FA5}">
                      <a16:colId xmlns:a16="http://schemas.microsoft.com/office/drawing/2014/main" val="20004"/>
                    </a:ext>
                  </a:extLst>
                </a:gridCol>
              </a:tblGrid>
              <a:tr h="438120">
                <a:tc>
                  <a:txBody>
                    <a:bodyPr/>
                    <a:lstStyle/>
                    <a:p>
                      <a:pPr marL="0" lvl="0" indent="0" algn="l" rtl="0">
                        <a:spcBef>
                          <a:spcPts val="0"/>
                        </a:spcBef>
                        <a:spcAft>
                          <a:spcPts val="0"/>
                        </a:spcAft>
                        <a:buNone/>
                      </a:pPr>
                      <a:endParaRPr sz="1200" b="1" dirty="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b="1" dirty="0">
                          <a:latin typeface="Segoe UI" panose="020B0502040204020203" pitchFamily="34" charset="0"/>
                          <a:cs typeface="Segoe UI" panose="020B0502040204020203" pitchFamily="34" charset="0"/>
                        </a:rPr>
                        <a:t>Allen</a:t>
                      </a:r>
                      <a:endParaRPr sz="1200" b="1" dirty="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b="1" dirty="0">
                          <a:latin typeface="Segoe UI" panose="020B0502040204020203" pitchFamily="34" charset="0"/>
                          <a:cs typeface="Segoe UI" panose="020B0502040204020203" pitchFamily="34" charset="0"/>
                        </a:rPr>
                        <a:t>Felan</a:t>
                      </a:r>
                      <a:endParaRPr sz="1200" b="1" dirty="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b="1" dirty="0">
                          <a:latin typeface="Segoe UI" panose="020B0502040204020203" pitchFamily="34" charset="0"/>
                          <a:cs typeface="Segoe UI" panose="020B0502040204020203" pitchFamily="34" charset="0"/>
                        </a:rPr>
                        <a:t>Maloy</a:t>
                      </a:r>
                      <a:endParaRPr sz="1200" b="1" dirty="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b="1">
                          <a:latin typeface="Segoe UI" panose="020B0502040204020203" pitchFamily="34" charset="0"/>
                          <a:cs typeface="Segoe UI" panose="020B0502040204020203" pitchFamily="34" charset="0"/>
                        </a:rPr>
                        <a:t>Nelson</a:t>
                      </a:r>
                      <a:endParaRPr sz="1200" b="1">
                        <a:latin typeface="Segoe UI" panose="020B0502040204020203" pitchFamily="34" charset="0"/>
                        <a:cs typeface="Segoe UI" panose="020B0502040204020203" pitchFamily="34" charset="0"/>
                      </a:endParaRPr>
                    </a:p>
                  </a:txBody>
                  <a:tcPr marL="91425" marR="91425" marT="91425" marB="91425"/>
                </a:tc>
                <a:extLst>
                  <a:ext uri="{0D108BD9-81ED-4DB2-BD59-A6C34878D82A}">
                    <a16:rowId xmlns:a16="http://schemas.microsoft.com/office/drawing/2014/main" val="10000"/>
                  </a:ext>
                </a:extLst>
              </a:tr>
              <a:tr h="438120">
                <a:tc>
                  <a:txBody>
                    <a:bodyPr/>
                    <a:lstStyle/>
                    <a:p>
                      <a:pPr marL="0" lvl="0" indent="0" algn="l" rtl="0">
                        <a:spcBef>
                          <a:spcPts val="0"/>
                        </a:spcBef>
                        <a:spcAft>
                          <a:spcPts val="0"/>
                        </a:spcAft>
                        <a:buNone/>
                      </a:pPr>
                      <a:r>
                        <a:rPr lang="en" sz="1200" b="1">
                          <a:solidFill>
                            <a:schemeClr val="dk1"/>
                          </a:solidFill>
                          <a:latin typeface="Segoe UI" panose="020B0502040204020203" pitchFamily="34" charset="0"/>
                          <a:cs typeface="Segoe UI" panose="020B0502040204020203" pitchFamily="34" charset="0"/>
                        </a:rPr>
                        <a:t>Sample Size</a:t>
                      </a:r>
                      <a:endParaRPr sz="1200" b="1">
                        <a:solidFill>
                          <a:schemeClr val="dk1"/>
                        </a:solidFill>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a:solidFill>
                            <a:schemeClr val="dk1"/>
                          </a:solidFill>
                          <a:latin typeface="Segoe UI" panose="020B0502040204020203" pitchFamily="34" charset="0"/>
                          <a:cs typeface="Segoe UI" panose="020B0502040204020203" pitchFamily="34" charset="0"/>
                        </a:rPr>
                        <a:t>10</a:t>
                      </a:r>
                      <a:endParaRPr sz="1200">
                        <a:solidFill>
                          <a:schemeClr val="dk1"/>
                        </a:solidFill>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10</a:t>
                      </a:r>
                      <a:endParaRPr sz="1200" dirty="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a:latin typeface="Segoe UI" panose="020B0502040204020203" pitchFamily="34" charset="0"/>
                          <a:cs typeface="Segoe UI" panose="020B0502040204020203" pitchFamily="34" charset="0"/>
                        </a:rPr>
                        <a:t>10</a:t>
                      </a:r>
                      <a:endParaRPr sz="120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10</a:t>
                      </a:r>
                      <a:endParaRPr sz="1200" dirty="0">
                        <a:latin typeface="Segoe UI" panose="020B0502040204020203" pitchFamily="34" charset="0"/>
                        <a:cs typeface="Segoe UI" panose="020B0502040204020203" pitchFamily="34" charset="0"/>
                      </a:endParaRPr>
                    </a:p>
                  </a:txBody>
                  <a:tcPr marL="91425" marR="91425" marT="91425" marB="91425"/>
                </a:tc>
                <a:extLst>
                  <a:ext uri="{0D108BD9-81ED-4DB2-BD59-A6C34878D82A}">
                    <a16:rowId xmlns:a16="http://schemas.microsoft.com/office/drawing/2014/main" val="10001"/>
                  </a:ext>
                </a:extLst>
              </a:tr>
              <a:tr h="438120">
                <a:tc>
                  <a:txBody>
                    <a:bodyPr/>
                    <a:lstStyle/>
                    <a:p>
                      <a:pPr marL="0" lvl="0" indent="0" algn="l" rtl="0">
                        <a:spcBef>
                          <a:spcPts val="0"/>
                        </a:spcBef>
                        <a:spcAft>
                          <a:spcPts val="0"/>
                        </a:spcAft>
                        <a:buClr>
                          <a:schemeClr val="dk1"/>
                        </a:buClr>
                        <a:buSzPts val="1100"/>
                        <a:buFont typeface="Arial"/>
                        <a:buNone/>
                      </a:pPr>
                      <a:r>
                        <a:rPr lang="en" sz="1200" b="1" dirty="0">
                          <a:solidFill>
                            <a:schemeClr val="dk1"/>
                          </a:solidFill>
                          <a:latin typeface="Segoe UI" panose="020B0502040204020203" pitchFamily="34" charset="0"/>
                          <a:cs typeface="Segoe UI" panose="020B0502040204020203" pitchFamily="34" charset="0"/>
                        </a:rPr>
                        <a:t>Standard Deviation</a:t>
                      </a:r>
                      <a:endParaRPr sz="1200" b="1" dirty="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a:solidFill>
                            <a:schemeClr val="dk1"/>
                          </a:solidFill>
                          <a:latin typeface="Segoe UI" panose="020B0502040204020203" pitchFamily="34" charset="0"/>
                          <a:cs typeface="Segoe UI" panose="020B0502040204020203" pitchFamily="34" charset="0"/>
                        </a:rPr>
                        <a:t>848</a:t>
                      </a:r>
                      <a:endParaRPr sz="120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a:latin typeface="Segoe UI" panose="020B0502040204020203" pitchFamily="34" charset="0"/>
                          <a:cs typeface="Segoe UI" panose="020B0502040204020203" pitchFamily="34" charset="0"/>
                        </a:rPr>
                        <a:t>1274</a:t>
                      </a:r>
                      <a:endParaRPr sz="120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a:latin typeface="Segoe UI" panose="020B0502040204020203" pitchFamily="34" charset="0"/>
                          <a:cs typeface="Segoe UI" panose="020B0502040204020203" pitchFamily="34" charset="0"/>
                        </a:rPr>
                        <a:t>1087</a:t>
                      </a:r>
                      <a:endParaRPr sz="120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a:latin typeface="Segoe UI" panose="020B0502040204020203" pitchFamily="34" charset="0"/>
                          <a:cs typeface="Segoe UI" panose="020B0502040204020203" pitchFamily="34" charset="0"/>
                        </a:rPr>
                        <a:t>1240</a:t>
                      </a:r>
                      <a:endParaRPr sz="1200">
                        <a:latin typeface="Segoe UI" panose="020B0502040204020203" pitchFamily="34" charset="0"/>
                        <a:cs typeface="Segoe UI" panose="020B0502040204020203" pitchFamily="34" charset="0"/>
                      </a:endParaRPr>
                    </a:p>
                  </a:txBody>
                  <a:tcPr marL="91425" marR="91425" marT="91425" marB="91425"/>
                </a:tc>
                <a:extLst>
                  <a:ext uri="{0D108BD9-81ED-4DB2-BD59-A6C34878D82A}">
                    <a16:rowId xmlns:a16="http://schemas.microsoft.com/office/drawing/2014/main" val="10002"/>
                  </a:ext>
                </a:extLst>
              </a:tr>
              <a:tr h="438120">
                <a:tc>
                  <a:txBody>
                    <a:bodyPr/>
                    <a:lstStyle/>
                    <a:p>
                      <a:pPr marL="0" lvl="0" indent="0" algn="l" rtl="0">
                        <a:spcBef>
                          <a:spcPts val="0"/>
                        </a:spcBef>
                        <a:spcAft>
                          <a:spcPts val="0"/>
                        </a:spcAft>
                        <a:buNone/>
                      </a:pPr>
                      <a:r>
                        <a:rPr lang="en" sz="1200" b="1">
                          <a:solidFill>
                            <a:schemeClr val="dk1"/>
                          </a:solidFill>
                          <a:latin typeface="Segoe UI" panose="020B0502040204020203" pitchFamily="34" charset="0"/>
                          <a:cs typeface="Segoe UI" panose="020B0502040204020203" pitchFamily="34" charset="0"/>
                        </a:rPr>
                        <a:t>Variance</a:t>
                      </a:r>
                      <a:endParaRPr sz="1200" b="1">
                        <a:solidFill>
                          <a:schemeClr val="dk1"/>
                        </a:solidFill>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dirty="0">
                          <a:solidFill>
                            <a:schemeClr val="dk1"/>
                          </a:solidFill>
                          <a:latin typeface="Segoe UI" panose="020B0502040204020203" pitchFamily="34" charset="0"/>
                          <a:cs typeface="Segoe UI" panose="020B0502040204020203" pitchFamily="34" charset="0"/>
                        </a:rPr>
                        <a:t>719,528</a:t>
                      </a:r>
                      <a:endParaRPr sz="1200" dirty="0">
                        <a:solidFill>
                          <a:schemeClr val="dk1"/>
                        </a:solidFill>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dirty="0">
                          <a:solidFill>
                            <a:schemeClr val="dk1"/>
                          </a:solidFill>
                          <a:latin typeface="Segoe UI" panose="020B0502040204020203" pitchFamily="34" charset="0"/>
                          <a:cs typeface="Segoe UI" panose="020B0502040204020203" pitchFamily="34" charset="0"/>
                        </a:rPr>
                        <a:t>1,625,355</a:t>
                      </a:r>
                      <a:endParaRPr sz="1200" dirty="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dirty="0">
                          <a:solidFill>
                            <a:schemeClr val="dk1"/>
                          </a:solidFill>
                          <a:latin typeface="Segoe UI" panose="020B0502040204020203" pitchFamily="34" charset="0"/>
                          <a:cs typeface="Segoe UI" panose="020B0502040204020203" pitchFamily="34" charset="0"/>
                        </a:rPr>
                        <a:t>1,183,560</a:t>
                      </a:r>
                      <a:endParaRPr sz="1200" dirty="0">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spcBef>
                          <a:spcPts val="0"/>
                        </a:spcBef>
                        <a:spcAft>
                          <a:spcPts val="0"/>
                        </a:spcAft>
                        <a:buNone/>
                      </a:pPr>
                      <a:r>
                        <a:rPr lang="en" sz="1200" dirty="0">
                          <a:solidFill>
                            <a:schemeClr val="dk1"/>
                          </a:solidFill>
                          <a:latin typeface="Segoe UI" panose="020B0502040204020203" pitchFamily="34" charset="0"/>
                          <a:cs typeface="Segoe UI" panose="020B0502040204020203" pitchFamily="34" charset="0"/>
                        </a:rPr>
                        <a:t>1,539,983</a:t>
                      </a:r>
                      <a:endParaRPr sz="1200" dirty="0">
                        <a:latin typeface="Segoe UI" panose="020B0502040204020203" pitchFamily="34" charset="0"/>
                        <a:cs typeface="Segoe UI" panose="020B0502040204020203" pitchFamily="34" charset="0"/>
                      </a:endParaRPr>
                    </a:p>
                  </a:txBody>
                  <a:tcPr marL="91425" marR="91425" marT="91425" marB="91425"/>
                </a:tc>
                <a:extLst>
                  <a:ext uri="{0D108BD9-81ED-4DB2-BD59-A6C34878D82A}">
                    <a16:rowId xmlns:a16="http://schemas.microsoft.com/office/drawing/2014/main" val="10003"/>
                  </a:ext>
                </a:extLst>
              </a:tr>
              <a:tr h="438120">
                <a:tc>
                  <a:txBody>
                    <a:bodyPr/>
                    <a:lstStyle/>
                    <a:p>
                      <a:pPr marL="0" lvl="0" indent="0" algn="l" rtl="0">
                        <a:spcBef>
                          <a:spcPts val="0"/>
                        </a:spcBef>
                        <a:spcAft>
                          <a:spcPts val="0"/>
                        </a:spcAft>
                        <a:buNone/>
                      </a:pPr>
                      <a:r>
                        <a:rPr lang="en" sz="1200" b="1">
                          <a:solidFill>
                            <a:schemeClr val="dk1"/>
                          </a:solidFill>
                          <a:latin typeface="Segoe UI" panose="020B0502040204020203" pitchFamily="34" charset="0"/>
                          <a:cs typeface="Segoe UI" panose="020B0502040204020203" pitchFamily="34" charset="0"/>
                        </a:rPr>
                        <a:t>Mean</a:t>
                      </a:r>
                      <a:endParaRPr sz="1200" b="1">
                        <a:solidFill>
                          <a:schemeClr val="dk1"/>
                        </a:solidFill>
                        <a:latin typeface="Segoe UI" panose="020B0502040204020203" pitchFamily="34" charset="0"/>
                        <a:cs typeface="Segoe UI" panose="020B0502040204020203" pitchFamily="34" charset="0"/>
                      </a:endParaRPr>
                    </a:p>
                  </a:txBody>
                  <a:tcPr marL="91425" marR="91425" marT="91425" marB="91425"/>
                </a:tc>
                <a:tc>
                  <a:txBody>
                    <a:bodyPr/>
                    <a:lstStyle/>
                    <a:p>
                      <a:pPr marL="0" lvl="0" indent="0" algn="l" rtl="0">
                        <a:lnSpc>
                          <a:spcPct val="115000"/>
                        </a:lnSpc>
                        <a:spcBef>
                          <a:spcPts val="0"/>
                        </a:spcBef>
                        <a:spcAft>
                          <a:spcPts val="0"/>
                        </a:spcAft>
                        <a:buNone/>
                      </a:pPr>
                      <a:r>
                        <a:rPr lang="en" sz="1200">
                          <a:latin typeface="Segoe UI" panose="020B0502040204020203" pitchFamily="34" charset="0"/>
                          <a:cs typeface="Segoe UI" panose="020B0502040204020203" pitchFamily="34" charset="0"/>
                        </a:rPr>
                        <a:t>36037</a:t>
                      </a:r>
                      <a:endParaRPr sz="1200">
                        <a:solidFill>
                          <a:schemeClr val="dk1"/>
                        </a:solidFill>
                        <a:latin typeface="Segoe UI" panose="020B0502040204020203" pitchFamily="34" charset="0"/>
                        <a:cs typeface="Segoe UI" panose="020B0502040204020203" pitchFamily="34" charset="0"/>
                      </a:endParaRPr>
                    </a:p>
                  </a:txBody>
                  <a:tcPr marL="114300" marR="9525" marT="9525" marB="91425" anchor="b"/>
                </a:tc>
                <a:tc>
                  <a:txBody>
                    <a:bodyPr/>
                    <a:lstStyle/>
                    <a:p>
                      <a:pPr marL="114300" lvl="0" indent="0" algn="l" rtl="0">
                        <a:lnSpc>
                          <a:spcPct val="115000"/>
                        </a:lnSpc>
                        <a:spcBef>
                          <a:spcPts val="0"/>
                        </a:spcBef>
                        <a:spcAft>
                          <a:spcPts val="0"/>
                        </a:spcAft>
                        <a:buNone/>
                      </a:pPr>
                      <a:r>
                        <a:rPr lang="en" sz="1200">
                          <a:latin typeface="Segoe UI" panose="020B0502040204020203" pitchFamily="34" charset="0"/>
                          <a:cs typeface="Segoe UI" panose="020B0502040204020203" pitchFamily="34" charset="0"/>
                        </a:rPr>
                        <a:t>34340</a:t>
                      </a:r>
                      <a:endParaRPr sz="1200">
                        <a:latin typeface="Segoe UI" panose="020B0502040204020203" pitchFamily="34" charset="0"/>
                        <a:cs typeface="Segoe UI" panose="020B0502040204020203" pitchFamily="34" charset="0"/>
                      </a:endParaRPr>
                    </a:p>
                  </a:txBody>
                  <a:tcPr marL="9525" marR="9525" marT="9525" marB="91425" anchor="b"/>
                </a:tc>
                <a:tc>
                  <a:txBody>
                    <a:bodyPr/>
                    <a:lstStyle/>
                    <a:p>
                      <a:pPr marL="114300" lvl="0" indent="0" algn="l" rtl="0">
                        <a:lnSpc>
                          <a:spcPct val="115000"/>
                        </a:lnSpc>
                        <a:spcBef>
                          <a:spcPts val="0"/>
                        </a:spcBef>
                        <a:spcAft>
                          <a:spcPts val="0"/>
                        </a:spcAft>
                        <a:buNone/>
                      </a:pPr>
                      <a:r>
                        <a:rPr lang="en" sz="1200">
                          <a:latin typeface="Segoe UI" panose="020B0502040204020203" pitchFamily="34" charset="0"/>
                          <a:cs typeface="Segoe UI" panose="020B0502040204020203" pitchFamily="34" charset="0"/>
                        </a:rPr>
                        <a:t>36220</a:t>
                      </a:r>
                      <a:endParaRPr sz="1200">
                        <a:latin typeface="Segoe UI" panose="020B0502040204020203" pitchFamily="34" charset="0"/>
                        <a:cs typeface="Segoe UI" panose="020B0502040204020203" pitchFamily="34" charset="0"/>
                      </a:endParaRPr>
                    </a:p>
                  </a:txBody>
                  <a:tcPr marL="9525" marR="9525" marT="9525" marB="91425" anchor="b"/>
                </a:tc>
                <a:tc>
                  <a:txBody>
                    <a:bodyPr/>
                    <a:lstStyle/>
                    <a:p>
                      <a:pPr marL="114300" lvl="0" indent="0" algn="l" rtl="0">
                        <a:lnSpc>
                          <a:spcPct val="115000"/>
                        </a:lnSpc>
                        <a:spcBef>
                          <a:spcPts val="0"/>
                        </a:spcBef>
                        <a:spcAft>
                          <a:spcPts val="0"/>
                        </a:spcAft>
                        <a:buNone/>
                      </a:pPr>
                      <a:r>
                        <a:rPr lang="en" sz="1200" dirty="0">
                          <a:latin typeface="Segoe UI" panose="020B0502040204020203" pitchFamily="34" charset="0"/>
                          <a:cs typeface="Segoe UI" panose="020B0502040204020203" pitchFamily="34" charset="0"/>
                        </a:rPr>
                        <a:t>33306</a:t>
                      </a:r>
                      <a:endParaRPr sz="1200" dirty="0">
                        <a:latin typeface="Segoe UI" panose="020B0502040204020203" pitchFamily="34" charset="0"/>
                        <a:cs typeface="Segoe UI" panose="020B0502040204020203" pitchFamily="34" charset="0"/>
                      </a:endParaRPr>
                    </a:p>
                  </a:txBody>
                  <a:tcPr marL="9525" marR="9525" marT="9525" marB="91425" anchor="b">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E7048A4D-A207-D62A-8192-8A3E3E55AC29}"/>
              </a:ext>
            </a:extLst>
          </p:cNvPr>
          <p:cNvSpPr txBox="1"/>
          <p:nvPr/>
        </p:nvSpPr>
        <p:spPr>
          <a:xfrm>
            <a:off x="375557" y="3851910"/>
            <a:ext cx="3179173" cy="5232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Variance</a:t>
            </a:r>
          </a:p>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Normal Distribution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6E555704-524B-D9F4-91B8-F7A20AFF44A1}"/>
              </a:ext>
            </a:extLst>
          </p:cNvPr>
          <p:cNvPicPr>
            <a:picLocks noChangeAspect="1"/>
          </p:cNvPicPr>
          <p:nvPr/>
        </p:nvPicPr>
        <p:blipFill>
          <a:blip r:embed="rId3"/>
          <a:stretch>
            <a:fillRect/>
          </a:stretch>
        </p:blipFill>
        <p:spPr>
          <a:xfrm>
            <a:off x="0" y="0"/>
            <a:ext cx="9163608" cy="5143499"/>
          </a:xfrm>
          <a:prstGeom prst="rect">
            <a:avLst/>
          </a:prstGeom>
        </p:spPr>
      </p:pic>
      <p:sp>
        <p:nvSpPr>
          <p:cNvPr id="73" name="Google Shape;73;p16"/>
          <p:cNvSpPr txBox="1">
            <a:spLocks noGrp="1"/>
          </p:cNvSpPr>
          <p:nvPr>
            <p:ph type="title"/>
          </p:nvPr>
        </p:nvSpPr>
        <p:spPr>
          <a:xfrm>
            <a:off x="242948" y="1171317"/>
            <a:ext cx="2587338" cy="469374"/>
          </a:xfrm>
          <a:prstGeom prst="rect">
            <a:avLst/>
          </a:prstGeom>
        </p:spPr>
        <p:txBody>
          <a:bodyPr spcFirstLastPara="1" wrap="square" lIns="91425" tIns="91425" rIns="91425" bIns="91425" anchor="t" anchorCtr="0">
            <a:noAutofit/>
          </a:bodyPr>
          <a:lstStyle/>
          <a:p>
            <a:pPr marL="0" lvl="0" indent="0" rtl="0">
              <a:spcBef>
                <a:spcPts val="0"/>
              </a:spcBef>
              <a:spcAft>
                <a:spcPts val="0"/>
              </a:spcAft>
              <a:buSzPts val="990"/>
              <a:buNone/>
            </a:pPr>
            <a:r>
              <a:rPr lang="en" sz="1200" b="1" dirty="0">
                <a:latin typeface="Segoe UI" panose="020B0502040204020203" pitchFamily="34" charset="0"/>
                <a:cs typeface="Segoe UI" panose="020B0502040204020203" pitchFamily="34" charset="0"/>
              </a:rPr>
              <a:t>One way ANOVA table</a:t>
            </a:r>
            <a:endParaRPr sz="1200" b="1" dirty="0">
              <a:latin typeface="Segoe UI" panose="020B0502040204020203" pitchFamily="34" charset="0"/>
              <a:cs typeface="Segoe UI" panose="020B0502040204020203" pitchFamily="34" charset="0"/>
            </a:endParaRPr>
          </a:p>
        </p:txBody>
      </p:sp>
      <p:graphicFrame>
        <p:nvGraphicFramePr>
          <p:cNvPr id="74" name="Google Shape;74;p16"/>
          <p:cNvGraphicFramePr/>
          <p:nvPr>
            <p:extLst>
              <p:ext uri="{D42A27DB-BD31-4B8C-83A1-F6EECF244321}">
                <p14:modId xmlns:p14="http://schemas.microsoft.com/office/powerpoint/2010/main" val="924072157"/>
              </p:ext>
            </p:extLst>
          </p:nvPr>
        </p:nvGraphicFramePr>
        <p:xfrm>
          <a:off x="297013" y="1703870"/>
          <a:ext cx="8569582" cy="1798940"/>
        </p:xfrm>
        <a:graphic>
          <a:graphicData uri="http://schemas.openxmlformats.org/drawingml/2006/table">
            <a:tbl>
              <a:tblPr>
                <a:noFill/>
                <a:effectLst>
                  <a:outerShdw blurRad="126772" dist="145592" dir="4620000" sx="102000" sy="102000" algn="ctr" rotWithShape="0">
                    <a:srgbClr val="000000">
                      <a:alpha val="20000"/>
                    </a:srgbClr>
                  </a:outerShdw>
                </a:effectLst>
                <a:tableStyleId>{D9BCA304-1DC3-4F68-85E6-2970AB00A462}</a:tableStyleId>
              </a:tblPr>
              <a:tblGrid>
                <a:gridCol w="1478883">
                  <a:extLst>
                    <a:ext uri="{9D8B030D-6E8A-4147-A177-3AD203B41FA5}">
                      <a16:colId xmlns:a16="http://schemas.microsoft.com/office/drawing/2014/main" val="20000"/>
                    </a:ext>
                  </a:extLst>
                </a:gridCol>
                <a:gridCol w="1482721">
                  <a:extLst>
                    <a:ext uri="{9D8B030D-6E8A-4147-A177-3AD203B41FA5}">
                      <a16:colId xmlns:a16="http://schemas.microsoft.com/office/drawing/2014/main" val="20001"/>
                    </a:ext>
                  </a:extLst>
                </a:gridCol>
                <a:gridCol w="1332571">
                  <a:extLst>
                    <a:ext uri="{9D8B030D-6E8A-4147-A177-3AD203B41FA5}">
                      <a16:colId xmlns:a16="http://schemas.microsoft.com/office/drawing/2014/main" val="20002"/>
                    </a:ext>
                  </a:extLst>
                </a:gridCol>
                <a:gridCol w="1548410">
                  <a:extLst>
                    <a:ext uri="{9D8B030D-6E8A-4147-A177-3AD203B41FA5}">
                      <a16:colId xmlns:a16="http://schemas.microsoft.com/office/drawing/2014/main" val="20003"/>
                    </a:ext>
                  </a:extLst>
                </a:gridCol>
                <a:gridCol w="1032273">
                  <a:extLst>
                    <a:ext uri="{9D8B030D-6E8A-4147-A177-3AD203B41FA5}">
                      <a16:colId xmlns:a16="http://schemas.microsoft.com/office/drawing/2014/main" val="20004"/>
                    </a:ext>
                  </a:extLst>
                </a:gridCol>
                <a:gridCol w="975969">
                  <a:extLst>
                    <a:ext uri="{9D8B030D-6E8A-4147-A177-3AD203B41FA5}">
                      <a16:colId xmlns:a16="http://schemas.microsoft.com/office/drawing/2014/main" val="20005"/>
                    </a:ext>
                  </a:extLst>
                </a:gridCol>
                <a:gridCol w="718755">
                  <a:extLst>
                    <a:ext uri="{9D8B030D-6E8A-4147-A177-3AD203B41FA5}">
                      <a16:colId xmlns:a16="http://schemas.microsoft.com/office/drawing/2014/main" val="20006"/>
                    </a:ext>
                  </a:extLst>
                </a:gridCol>
              </a:tblGrid>
              <a:tr h="599699">
                <a:tc>
                  <a:txBody>
                    <a:bodyPr/>
                    <a:lstStyle/>
                    <a:p>
                      <a:pPr marL="0" marR="0" lvl="0" indent="0" algn="ctr" rtl="0">
                        <a:lnSpc>
                          <a:spcPct val="115000"/>
                        </a:lnSpc>
                        <a:spcBef>
                          <a:spcPts val="0"/>
                        </a:spcBef>
                        <a:spcAft>
                          <a:spcPts val="0"/>
                        </a:spcAft>
                        <a:buNone/>
                      </a:pPr>
                      <a:r>
                        <a:rPr lang="en" sz="1200" b="1" i="1" dirty="0">
                          <a:latin typeface="Segoe UI" panose="020B0502040204020203" pitchFamily="34" charset="0"/>
                          <a:cs typeface="Segoe UI" panose="020B0502040204020203" pitchFamily="34" charset="0"/>
                        </a:rPr>
                        <a:t>Source of Variation</a:t>
                      </a:r>
                      <a:endParaRPr sz="1200" b="1" i="1" dirty="0">
                        <a:latin typeface="Segoe UI" panose="020B0502040204020203" pitchFamily="34" charset="0"/>
                        <a:cs typeface="Segoe UI" panose="020B0502040204020203" pitchFamily="34" charset="0"/>
                      </a:endParaRPr>
                    </a:p>
                  </a:txBody>
                  <a:tcPr marL="91425" marR="91425" marT="19050" marB="19050"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b="1" i="1">
                          <a:latin typeface="Segoe UI" panose="020B0502040204020203" pitchFamily="34" charset="0"/>
                          <a:cs typeface="Segoe UI" panose="020B0502040204020203" pitchFamily="34" charset="0"/>
                        </a:rPr>
                        <a:t>Sum of Square</a:t>
                      </a:r>
                      <a:endParaRPr sz="1200" b="1" i="1">
                        <a:latin typeface="Segoe UI" panose="020B0502040204020203" pitchFamily="34" charset="0"/>
                        <a:cs typeface="Segoe UI" panose="020B0502040204020203" pitchFamily="34" charset="0"/>
                      </a:endParaRPr>
                    </a:p>
                  </a:txBody>
                  <a:tcPr marL="91425" marR="91425" marT="19050" marB="19050"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b="1" i="1" dirty="0">
                          <a:latin typeface="Segoe UI" panose="020B0502040204020203" pitchFamily="34" charset="0"/>
                          <a:cs typeface="Segoe UI" panose="020B0502040204020203" pitchFamily="34" charset="0"/>
                        </a:rPr>
                        <a:t>Degrees Of Freedom</a:t>
                      </a:r>
                      <a:endParaRPr sz="1200" b="1" i="1" dirty="0">
                        <a:latin typeface="Segoe UI" panose="020B0502040204020203" pitchFamily="34" charset="0"/>
                        <a:cs typeface="Segoe UI" panose="020B0502040204020203" pitchFamily="34" charset="0"/>
                      </a:endParaRPr>
                    </a:p>
                  </a:txBody>
                  <a:tcPr marL="91425" marR="91425" marT="19050" marB="19050"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b="1" i="1">
                          <a:latin typeface="Segoe UI" panose="020B0502040204020203" pitchFamily="34" charset="0"/>
                          <a:cs typeface="Segoe UI" panose="020B0502040204020203" pitchFamily="34" charset="0"/>
                        </a:rPr>
                        <a:t>Mean Squares</a:t>
                      </a:r>
                      <a:endParaRPr sz="1200" b="1" i="1">
                        <a:latin typeface="Segoe UI" panose="020B0502040204020203" pitchFamily="34" charset="0"/>
                        <a:cs typeface="Segoe UI" panose="020B0502040204020203" pitchFamily="34" charset="0"/>
                      </a:endParaRPr>
                    </a:p>
                  </a:txBody>
                  <a:tcPr marL="91425" marR="91425" marT="19050" marB="19050"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b="1" i="1" dirty="0">
                          <a:latin typeface="Segoe UI" panose="020B0502040204020203" pitchFamily="34" charset="0"/>
                          <a:cs typeface="Segoe UI" panose="020B0502040204020203" pitchFamily="34" charset="0"/>
                        </a:rPr>
                        <a:t>F-ratio</a:t>
                      </a:r>
                      <a:endParaRPr sz="1200" b="1" i="1" dirty="0">
                        <a:latin typeface="Segoe UI" panose="020B0502040204020203" pitchFamily="34" charset="0"/>
                        <a:cs typeface="Segoe UI" panose="020B0502040204020203" pitchFamily="34" charset="0"/>
                      </a:endParaRPr>
                    </a:p>
                  </a:txBody>
                  <a:tcPr marL="91425" marR="91425" marT="19050" marB="19050"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b="1" i="1">
                          <a:latin typeface="Segoe UI" panose="020B0502040204020203" pitchFamily="34" charset="0"/>
                          <a:cs typeface="Segoe UI" panose="020B0502040204020203" pitchFamily="34" charset="0"/>
                        </a:rPr>
                        <a:t>P-value</a:t>
                      </a:r>
                      <a:endParaRPr sz="1200" b="1" i="1">
                        <a:latin typeface="Segoe UI" panose="020B0502040204020203" pitchFamily="34" charset="0"/>
                        <a:cs typeface="Segoe UI" panose="020B0502040204020203" pitchFamily="34" charset="0"/>
                      </a:endParaRPr>
                    </a:p>
                  </a:txBody>
                  <a:tcPr marL="91425" marR="91425" marT="19050" marB="19050"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200" b="1" i="1" dirty="0">
                          <a:latin typeface="Segoe UI" panose="020B0502040204020203" pitchFamily="34" charset="0"/>
                          <a:cs typeface="Segoe UI" panose="020B0502040204020203" pitchFamily="34" charset="0"/>
                        </a:rPr>
                        <a:t>F crit</a:t>
                      </a:r>
                      <a:endParaRPr sz="1200" b="1" i="1" dirty="0">
                        <a:latin typeface="Segoe UI" panose="020B0502040204020203" pitchFamily="34" charset="0"/>
                        <a:cs typeface="Segoe UI" panose="020B0502040204020203" pitchFamily="34" charset="0"/>
                      </a:endParaRPr>
                    </a:p>
                  </a:txBody>
                  <a:tcPr marL="91425" marR="91425" marT="19050" marB="19050" anchor="ct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99747">
                <a:tc>
                  <a:txBody>
                    <a:bodyPr/>
                    <a:lstStyle/>
                    <a:p>
                      <a:pPr marL="0" lvl="0" indent="0" algn="l" rtl="0">
                        <a:lnSpc>
                          <a:spcPct val="115000"/>
                        </a:lnSpc>
                        <a:spcBef>
                          <a:spcPts val="0"/>
                        </a:spcBef>
                        <a:spcAft>
                          <a:spcPts val="0"/>
                        </a:spcAft>
                        <a:buNone/>
                      </a:pPr>
                      <a:r>
                        <a:rPr lang="en" sz="1200" b="1" dirty="0">
                          <a:latin typeface="Segoe UI" panose="020B0502040204020203" pitchFamily="34" charset="0"/>
                          <a:cs typeface="Segoe UI" panose="020B0502040204020203" pitchFamily="34" charset="0"/>
                        </a:rPr>
                        <a:t>  Between Groups</a:t>
                      </a:r>
                      <a:endParaRPr sz="1200" b="1" dirty="0">
                        <a:latin typeface="Segoe UI" panose="020B0502040204020203" pitchFamily="34" charset="0"/>
                        <a:cs typeface="Segoe UI" panose="020B0502040204020203" pitchFamily="34" charset="0"/>
                      </a:endParaRPr>
                    </a:p>
                  </a:txBody>
                  <a:tcPr marL="28575" marR="28575" marT="19050" marB="19050" anchor="ctr">
                    <a:lnT w="9525" cap="flat" cmpd="sng">
                      <a:solidFill>
                        <a:srgbClr val="000000"/>
                      </a:solidFill>
                      <a:prstDash val="solid"/>
                      <a:round/>
                      <a:headEnd type="none" w="sm" len="sm"/>
                      <a:tailEnd type="none" w="sm" len="sm"/>
                    </a:lnT>
                    <a:solidFill>
                      <a:schemeClr val="lt1"/>
                    </a:solidFill>
                  </a:tcPr>
                </a:tc>
                <a:tc>
                  <a:txBody>
                    <a:bodyPr/>
                    <a:lstStyle/>
                    <a:p>
                      <a:pPr marL="57150" lvl="0" indent="0" algn="l" rtl="0">
                        <a:lnSpc>
                          <a:spcPct val="115000"/>
                        </a:lnSpc>
                        <a:spcBef>
                          <a:spcPts val="0"/>
                        </a:spcBef>
                        <a:spcAft>
                          <a:spcPts val="0"/>
                        </a:spcAft>
                        <a:buNone/>
                      </a:pPr>
                      <a:r>
                        <a:rPr lang="en" sz="1200" dirty="0">
                          <a:latin typeface="Segoe UI" panose="020B0502040204020203" pitchFamily="34" charset="0"/>
                          <a:cs typeface="Segoe UI" panose="020B0502040204020203" pitchFamily="34" charset="0"/>
                        </a:rPr>
                        <a:t>58,674,844</a:t>
                      </a:r>
                      <a:endParaRPr sz="1200" dirty="0">
                        <a:latin typeface="Segoe UI" panose="020B0502040204020203" pitchFamily="34" charset="0"/>
                        <a:cs typeface="Segoe UI" panose="020B0502040204020203" pitchFamily="34" charset="0"/>
                      </a:endParaRPr>
                    </a:p>
                  </a:txBody>
                  <a:tcPr marL="28575" marR="28575" marT="19050" marB="19050" anchor="ctr">
                    <a:lnT w="9525" cap="flat" cmpd="sng">
                      <a:solidFill>
                        <a:srgbClr val="000000"/>
                      </a:solidFill>
                      <a:prstDash val="solid"/>
                      <a:round/>
                      <a:headEnd type="none" w="sm" len="sm"/>
                      <a:tailEnd type="none" w="sm" len="sm"/>
                    </a:lnT>
                    <a:solidFill>
                      <a:schemeClr val="lt1"/>
                    </a:solidFill>
                  </a:tcPr>
                </a:tc>
                <a:tc>
                  <a:txBody>
                    <a:bodyPr/>
                    <a:lstStyle/>
                    <a:p>
                      <a:pPr marL="57150" lvl="0" indent="0" algn="l" rtl="0">
                        <a:lnSpc>
                          <a:spcPct val="115000"/>
                        </a:lnSpc>
                        <a:spcBef>
                          <a:spcPts val="0"/>
                        </a:spcBef>
                        <a:spcAft>
                          <a:spcPts val="0"/>
                        </a:spcAft>
                        <a:buNone/>
                      </a:pPr>
                      <a:r>
                        <a:rPr lang="en" sz="1200">
                          <a:latin typeface="Segoe UI" panose="020B0502040204020203" pitchFamily="34" charset="0"/>
                          <a:cs typeface="Segoe UI" panose="020B0502040204020203" pitchFamily="34" charset="0"/>
                        </a:rPr>
                        <a:t>3</a:t>
                      </a:r>
                      <a:endParaRPr sz="1200">
                        <a:latin typeface="Segoe UI" panose="020B0502040204020203" pitchFamily="34" charset="0"/>
                        <a:cs typeface="Segoe UI" panose="020B0502040204020203" pitchFamily="34" charset="0"/>
                      </a:endParaRPr>
                    </a:p>
                  </a:txBody>
                  <a:tcPr marL="28575" marR="28575" marT="19050" marB="19050" anchor="ctr">
                    <a:lnT w="9525" cap="flat" cmpd="sng">
                      <a:solidFill>
                        <a:srgbClr val="000000"/>
                      </a:solidFill>
                      <a:prstDash val="solid"/>
                      <a:round/>
                      <a:headEnd type="none" w="sm" len="sm"/>
                      <a:tailEnd type="none" w="sm" len="sm"/>
                    </a:lnT>
                    <a:solidFill>
                      <a:schemeClr val="lt1"/>
                    </a:solidFill>
                  </a:tcPr>
                </a:tc>
                <a:tc>
                  <a:txBody>
                    <a:bodyPr/>
                    <a:lstStyle/>
                    <a:p>
                      <a:pPr marL="57150" lvl="0" indent="0" algn="l" rtl="0">
                        <a:lnSpc>
                          <a:spcPct val="115000"/>
                        </a:lnSpc>
                        <a:spcBef>
                          <a:spcPts val="0"/>
                        </a:spcBef>
                        <a:spcAft>
                          <a:spcPts val="0"/>
                        </a:spcAft>
                        <a:buNone/>
                      </a:pPr>
                      <a:r>
                        <a:rPr lang="en" sz="1200" dirty="0">
                          <a:latin typeface="Segoe UI" panose="020B0502040204020203" pitchFamily="34" charset="0"/>
                          <a:cs typeface="Segoe UI" panose="020B0502040204020203" pitchFamily="34" charset="0"/>
                        </a:rPr>
                        <a:t>19,558,281</a:t>
                      </a:r>
                      <a:endParaRPr sz="1200" dirty="0">
                        <a:latin typeface="Segoe UI" panose="020B0502040204020203" pitchFamily="34" charset="0"/>
                        <a:cs typeface="Segoe UI" panose="020B0502040204020203" pitchFamily="34" charset="0"/>
                      </a:endParaRPr>
                    </a:p>
                  </a:txBody>
                  <a:tcPr marL="28575" marR="28575" marT="19050" marB="19050" anchor="ctr">
                    <a:lnT w="9525" cap="flat" cmpd="sng">
                      <a:solidFill>
                        <a:srgbClr val="000000"/>
                      </a:solidFill>
                      <a:prstDash val="solid"/>
                      <a:round/>
                      <a:headEnd type="none" w="sm" len="sm"/>
                      <a:tailEnd type="none" w="sm" len="sm"/>
                    </a:lnT>
                    <a:solidFill>
                      <a:schemeClr val="lt1"/>
                    </a:solidFill>
                  </a:tcPr>
                </a:tc>
                <a:tc>
                  <a:txBody>
                    <a:bodyPr/>
                    <a:lstStyle/>
                    <a:p>
                      <a:pPr marL="57150" lvl="0" indent="0" algn="l" rtl="0">
                        <a:lnSpc>
                          <a:spcPct val="115000"/>
                        </a:lnSpc>
                        <a:spcBef>
                          <a:spcPts val="0"/>
                        </a:spcBef>
                        <a:spcAft>
                          <a:spcPts val="0"/>
                        </a:spcAft>
                        <a:buNone/>
                      </a:pPr>
                      <a:r>
                        <a:rPr lang="en" sz="1200">
                          <a:latin typeface="Segoe UI" panose="020B0502040204020203" pitchFamily="34" charset="0"/>
                          <a:cs typeface="Segoe UI" panose="020B0502040204020203" pitchFamily="34" charset="0"/>
                        </a:rPr>
                        <a:t>15.4</a:t>
                      </a:r>
                      <a:endParaRPr sz="1200">
                        <a:latin typeface="Segoe UI" panose="020B0502040204020203" pitchFamily="34" charset="0"/>
                        <a:cs typeface="Segoe UI" panose="020B0502040204020203" pitchFamily="34" charset="0"/>
                      </a:endParaRPr>
                    </a:p>
                  </a:txBody>
                  <a:tcPr marL="28575" marR="28575" marT="19050" marB="19050" anchor="ctr">
                    <a:lnT w="9525" cap="flat" cmpd="sng">
                      <a:solidFill>
                        <a:srgbClr val="000000"/>
                      </a:solidFill>
                      <a:prstDash val="solid"/>
                      <a:round/>
                      <a:headEnd type="none" w="sm" len="sm"/>
                      <a:tailEnd type="none" w="sm" len="sm"/>
                    </a:lnT>
                    <a:solidFill>
                      <a:schemeClr val="lt1"/>
                    </a:solidFill>
                  </a:tcPr>
                </a:tc>
                <a:tc>
                  <a:txBody>
                    <a:bodyPr/>
                    <a:lstStyle/>
                    <a:p>
                      <a:pPr marL="57150" lvl="0" indent="0" algn="l" rtl="0">
                        <a:lnSpc>
                          <a:spcPct val="115000"/>
                        </a:lnSpc>
                        <a:spcBef>
                          <a:spcPts val="0"/>
                        </a:spcBef>
                        <a:spcAft>
                          <a:spcPts val="0"/>
                        </a:spcAft>
                        <a:buNone/>
                      </a:pPr>
                      <a:r>
                        <a:rPr lang="en" sz="1200" b="1" dirty="0">
                          <a:solidFill>
                            <a:srgbClr val="FF0000"/>
                          </a:solidFill>
                          <a:latin typeface="Segoe UI" panose="020B0502040204020203" pitchFamily="34" charset="0"/>
                          <a:cs typeface="Segoe UI" panose="020B0502040204020203" pitchFamily="34" charset="0"/>
                        </a:rPr>
                        <a:t>&lt;0.0001</a:t>
                      </a:r>
                      <a:endParaRPr sz="1200" b="1" dirty="0">
                        <a:solidFill>
                          <a:srgbClr val="FF0000"/>
                        </a:solidFill>
                        <a:latin typeface="Segoe UI" panose="020B0502040204020203" pitchFamily="34" charset="0"/>
                        <a:cs typeface="Segoe UI" panose="020B0502040204020203" pitchFamily="34" charset="0"/>
                      </a:endParaRPr>
                    </a:p>
                  </a:txBody>
                  <a:tcPr marL="28575" marR="28575" marT="19050" marB="19050" anchor="ctr">
                    <a:lnT w="9525" cap="flat" cmpd="sng">
                      <a:solidFill>
                        <a:srgbClr val="000000"/>
                      </a:solidFill>
                      <a:prstDash val="solid"/>
                      <a:round/>
                      <a:headEnd type="none" w="sm" len="sm"/>
                      <a:tailEnd type="none" w="sm" len="sm"/>
                    </a:lnT>
                    <a:solidFill>
                      <a:schemeClr val="lt1"/>
                    </a:solidFill>
                  </a:tcPr>
                </a:tc>
                <a:tc>
                  <a:txBody>
                    <a:bodyPr/>
                    <a:lstStyle/>
                    <a:p>
                      <a:pPr marL="57150" lvl="0" indent="0" algn="l" rtl="0">
                        <a:lnSpc>
                          <a:spcPct val="115000"/>
                        </a:lnSpc>
                        <a:spcBef>
                          <a:spcPts val="0"/>
                        </a:spcBef>
                        <a:spcAft>
                          <a:spcPts val="0"/>
                        </a:spcAft>
                        <a:buNone/>
                      </a:pPr>
                      <a:r>
                        <a:rPr lang="en" sz="1200">
                          <a:latin typeface="Segoe UI" panose="020B0502040204020203" pitchFamily="34" charset="0"/>
                          <a:cs typeface="Segoe UI" panose="020B0502040204020203" pitchFamily="34" charset="0"/>
                        </a:rPr>
                        <a:t>2.86</a:t>
                      </a:r>
                      <a:endParaRPr sz="1200">
                        <a:latin typeface="Segoe UI" panose="020B0502040204020203" pitchFamily="34" charset="0"/>
                        <a:cs typeface="Segoe UI" panose="020B0502040204020203" pitchFamily="34" charset="0"/>
                      </a:endParaRPr>
                    </a:p>
                  </a:txBody>
                  <a:tcPr marL="28575" marR="28575" marT="19050" marB="19050" anchor="ctr">
                    <a:lnT w="9525" cap="flat" cmpd="sng">
                      <a:solidFill>
                        <a:srgbClr val="000000"/>
                      </a:solidFill>
                      <a:prstDash val="solid"/>
                      <a:round/>
                      <a:headEnd type="none" w="sm" len="sm"/>
                      <a:tailEnd type="none" w="sm" len="sm"/>
                    </a:lnT>
                    <a:solidFill>
                      <a:schemeClr val="lt1"/>
                    </a:solidFill>
                  </a:tcPr>
                </a:tc>
                <a:extLst>
                  <a:ext uri="{0D108BD9-81ED-4DB2-BD59-A6C34878D82A}">
                    <a16:rowId xmlns:a16="http://schemas.microsoft.com/office/drawing/2014/main" val="10001"/>
                  </a:ext>
                </a:extLst>
              </a:tr>
              <a:tr h="399747">
                <a:tc>
                  <a:txBody>
                    <a:bodyPr/>
                    <a:lstStyle/>
                    <a:p>
                      <a:pPr marL="0" lvl="0" indent="0" algn="l" rtl="0">
                        <a:lnSpc>
                          <a:spcPct val="115000"/>
                        </a:lnSpc>
                        <a:spcBef>
                          <a:spcPts val="0"/>
                        </a:spcBef>
                        <a:spcAft>
                          <a:spcPts val="0"/>
                        </a:spcAft>
                        <a:buNone/>
                      </a:pPr>
                      <a:r>
                        <a:rPr lang="en" sz="1200" b="1" dirty="0">
                          <a:latin typeface="Segoe UI" panose="020B0502040204020203" pitchFamily="34" charset="0"/>
                          <a:cs typeface="Segoe UI" panose="020B0502040204020203" pitchFamily="34" charset="0"/>
                        </a:rPr>
                        <a:t>  Within Groups</a:t>
                      </a:r>
                      <a:endParaRPr sz="1200" b="1" dirty="0">
                        <a:latin typeface="Segoe UI" panose="020B0502040204020203" pitchFamily="34" charset="0"/>
                        <a:cs typeface="Segoe UI" panose="020B0502040204020203" pitchFamily="34" charset="0"/>
                      </a:endParaRPr>
                    </a:p>
                  </a:txBody>
                  <a:tcPr marL="28575" marR="28575" marT="19050" marB="19050" anchor="ctr">
                    <a:solidFill>
                      <a:schemeClr val="lt1"/>
                    </a:solidFill>
                  </a:tcPr>
                </a:tc>
                <a:tc>
                  <a:txBody>
                    <a:bodyPr/>
                    <a:lstStyle/>
                    <a:p>
                      <a:pPr marL="57150" lvl="0" indent="0" algn="l" rtl="0">
                        <a:lnSpc>
                          <a:spcPct val="115000"/>
                        </a:lnSpc>
                        <a:spcBef>
                          <a:spcPts val="0"/>
                        </a:spcBef>
                        <a:spcAft>
                          <a:spcPts val="0"/>
                        </a:spcAft>
                        <a:buNone/>
                      </a:pPr>
                      <a:r>
                        <a:rPr lang="en" sz="1200" dirty="0">
                          <a:latin typeface="Segoe UI" panose="020B0502040204020203" pitchFamily="34" charset="0"/>
                          <a:cs typeface="Segoe UI" panose="020B0502040204020203" pitchFamily="34" charset="0"/>
                        </a:rPr>
                        <a:t>45,615,859</a:t>
                      </a:r>
                      <a:endParaRPr sz="1200" dirty="0">
                        <a:latin typeface="Segoe UI" panose="020B0502040204020203" pitchFamily="34" charset="0"/>
                        <a:cs typeface="Segoe UI" panose="020B0502040204020203" pitchFamily="34" charset="0"/>
                      </a:endParaRPr>
                    </a:p>
                  </a:txBody>
                  <a:tcPr marL="28575" marR="28575" marT="19050" marB="19050" anchor="ctr">
                    <a:solidFill>
                      <a:schemeClr val="lt1"/>
                    </a:solidFill>
                  </a:tcPr>
                </a:tc>
                <a:tc>
                  <a:txBody>
                    <a:bodyPr/>
                    <a:lstStyle/>
                    <a:p>
                      <a:pPr marL="57150" lvl="0" indent="0" algn="l" rtl="0">
                        <a:lnSpc>
                          <a:spcPct val="115000"/>
                        </a:lnSpc>
                        <a:spcBef>
                          <a:spcPts val="0"/>
                        </a:spcBef>
                        <a:spcAft>
                          <a:spcPts val="0"/>
                        </a:spcAft>
                        <a:buNone/>
                      </a:pPr>
                      <a:r>
                        <a:rPr lang="en" sz="1200" dirty="0">
                          <a:latin typeface="Segoe UI" panose="020B0502040204020203" pitchFamily="34" charset="0"/>
                          <a:cs typeface="Segoe UI" panose="020B0502040204020203" pitchFamily="34" charset="0"/>
                        </a:rPr>
                        <a:t>36</a:t>
                      </a:r>
                      <a:endParaRPr sz="1200" dirty="0">
                        <a:latin typeface="Segoe UI" panose="020B0502040204020203" pitchFamily="34" charset="0"/>
                        <a:cs typeface="Segoe UI" panose="020B0502040204020203" pitchFamily="34" charset="0"/>
                      </a:endParaRPr>
                    </a:p>
                  </a:txBody>
                  <a:tcPr marL="28575" marR="28575" marT="19050" marB="19050" anchor="ctr">
                    <a:solidFill>
                      <a:schemeClr val="lt1"/>
                    </a:solidFill>
                  </a:tcPr>
                </a:tc>
                <a:tc>
                  <a:txBody>
                    <a:bodyPr/>
                    <a:lstStyle/>
                    <a:p>
                      <a:pPr marL="57150" lvl="0" indent="0" algn="l" rtl="0">
                        <a:lnSpc>
                          <a:spcPct val="115000"/>
                        </a:lnSpc>
                        <a:spcBef>
                          <a:spcPts val="0"/>
                        </a:spcBef>
                        <a:spcAft>
                          <a:spcPts val="0"/>
                        </a:spcAft>
                        <a:buNone/>
                      </a:pPr>
                      <a:r>
                        <a:rPr lang="en" sz="1200">
                          <a:latin typeface="Segoe UI" panose="020B0502040204020203" pitchFamily="34" charset="0"/>
                          <a:cs typeface="Segoe UI" panose="020B0502040204020203" pitchFamily="34" charset="0"/>
                        </a:rPr>
                        <a:t>1,267,107</a:t>
                      </a:r>
                      <a:endParaRPr sz="1200">
                        <a:latin typeface="Segoe UI" panose="020B0502040204020203" pitchFamily="34" charset="0"/>
                        <a:cs typeface="Segoe UI" panose="020B0502040204020203" pitchFamily="34" charset="0"/>
                      </a:endParaRPr>
                    </a:p>
                  </a:txBody>
                  <a:tcPr marL="28575" marR="28575" marT="19050" marB="19050" anchor="ctr">
                    <a:solidFill>
                      <a:schemeClr val="lt1"/>
                    </a:solidFill>
                  </a:tcPr>
                </a:tc>
                <a:tc>
                  <a:txBody>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a:txBody>
                  <a:tcPr marL="28575" marR="28575" marT="19050" marB="19050" anchor="ctr">
                    <a:solidFill>
                      <a:schemeClr val="lt1"/>
                    </a:solidFill>
                  </a:tcPr>
                </a:tc>
                <a:tc>
                  <a:txBody>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a:txBody>
                  <a:tcPr marL="28575" marR="28575" marT="19050" marB="19050" anchor="ctr">
                    <a:solidFill>
                      <a:schemeClr val="lt1"/>
                    </a:solidFill>
                  </a:tcPr>
                </a:tc>
                <a:tc>
                  <a:txBody>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a:txBody>
                  <a:tcPr marL="28575" marR="28575" marT="19050" marB="19050" anchor="ctr">
                    <a:solidFill>
                      <a:schemeClr val="lt1"/>
                    </a:solidFill>
                  </a:tcPr>
                </a:tc>
                <a:extLst>
                  <a:ext uri="{0D108BD9-81ED-4DB2-BD59-A6C34878D82A}">
                    <a16:rowId xmlns:a16="http://schemas.microsoft.com/office/drawing/2014/main" val="10002"/>
                  </a:ext>
                </a:extLst>
              </a:tr>
              <a:tr h="399747">
                <a:tc>
                  <a:txBody>
                    <a:bodyPr/>
                    <a:lstStyle/>
                    <a:p>
                      <a:pPr marL="0" lvl="0" indent="0" algn="l" rtl="0">
                        <a:lnSpc>
                          <a:spcPct val="115000"/>
                        </a:lnSpc>
                        <a:spcBef>
                          <a:spcPts val="0"/>
                        </a:spcBef>
                        <a:spcAft>
                          <a:spcPts val="0"/>
                        </a:spcAft>
                        <a:buNone/>
                      </a:pPr>
                      <a:r>
                        <a:rPr lang="en" sz="1200" b="1" dirty="0">
                          <a:latin typeface="Segoe UI" panose="020B0502040204020203" pitchFamily="34" charset="0"/>
                          <a:cs typeface="Segoe UI" panose="020B0502040204020203" pitchFamily="34" charset="0"/>
                        </a:rPr>
                        <a:t>  Total</a:t>
                      </a:r>
                      <a:endParaRPr sz="1200" b="1" dirty="0">
                        <a:latin typeface="Segoe UI" panose="020B0502040204020203" pitchFamily="34" charset="0"/>
                        <a:cs typeface="Segoe UI" panose="020B0502040204020203" pitchFamily="34" charset="0"/>
                      </a:endParaRPr>
                    </a:p>
                  </a:txBody>
                  <a:tcPr marL="28575" marR="28575" marT="19050" marB="19050" anchor="ctr">
                    <a:lnB w="9525" cap="flat" cmpd="sng">
                      <a:solidFill>
                        <a:srgbClr val="000000"/>
                      </a:solidFill>
                      <a:prstDash val="solid"/>
                      <a:round/>
                      <a:headEnd type="none" w="sm" len="sm"/>
                      <a:tailEnd type="none" w="sm" len="sm"/>
                    </a:lnB>
                    <a:solidFill>
                      <a:schemeClr val="lt1"/>
                    </a:solidFill>
                  </a:tcPr>
                </a:tc>
                <a:tc>
                  <a:txBody>
                    <a:bodyPr/>
                    <a:lstStyle/>
                    <a:p>
                      <a:pPr marL="57150" lvl="0" indent="0" algn="l" rtl="0">
                        <a:lnSpc>
                          <a:spcPct val="115000"/>
                        </a:lnSpc>
                        <a:spcBef>
                          <a:spcPts val="0"/>
                        </a:spcBef>
                        <a:spcAft>
                          <a:spcPts val="0"/>
                        </a:spcAft>
                        <a:buNone/>
                      </a:pPr>
                      <a:r>
                        <a:rPr lang="en" sz="1200">
                          <a:latin typeface="Segoe UI" panose="020B0502040204020203" pitchFamily="34" charset="0"/>
                          <a:cs typeface="Segoe UI" panose="020B0502040204020203" pitchFamily="34" charset="0"/>
                        </a:rPr>
                        <a:t>104,290,704</a:t>
                      </a:r>
                      <a:endParaRPr sz="1200">
                        <a:latin typeface="Segoe UI" panose="020B0502040204020203" pitchFamily="34" charset="0"/>
                        <a:cs typeface="Segoe UI" panose="020B0502040204020203" pitchFamily="34" charset="0"/>
                      </a:endParaRPr>
                    </a:p>
                  </a:txBody>
                  <a:tcPr marL="28575" marR="28575" marT="19050" marB="19050" anchor="ctr">
                    <a:lnB w="9525" cap="flat" cmpd="sng">
                      <a:solidFill>
                        <a:srgbClr val="000000"/>
                      </a:solidFill>
                      <a:prstDash val="solid"/>
                      <a:round/>
                      <a:headEnd type="none" w="sm" len="sm"/>
                      <a:tailEnd type="none" w="sm" len="sm"/>
                    </a:lnB>
                    <a:solidFill>
                      <a:schemeClr val="lt1"/>
                    </a:solidFill>
                  </a:tcPr>
                </a:tc>
                <a:tc>
                  <a:txBody>
                    <a:bodyPr/>
                    <a:lstStyle/>
                    <a:p>
                      <a:pPr marL="57150" lvl="0" indent="0" algn="l" rtl="0">
                        <a:lnSpc>
                          <a:spcPct val="115000"/>
                        </a:lnSpc>
                        <a:spcBef>
                          <a:spcPts val="0"/>
                        </a:spcBef>
                        <a:spcAft>
                          <a:spcPts val="0"/>
                        </a:spcAft>
                        <a:buNone/>
                      </a:pPr>
                      <a:r>
                        <a:rPr lang="en" sz="1200" dirty="0">
                          <a:latin typeface="Segoe UI" panose="020B0502040204020203" pitchFamily="34" charset="0"/>
                          <a:cs typeface="Segoe UI" panose="020B0502040204020203" pitchFamily="34" charset="0"/>
                        </a:rPr>
                        <a:t>39</a:t>
                      </a:r>
                      <a:endParaRPr sz="1200" dirty="0">
                        <a:latin typeface="Segoe UI" panose="020B0502040204020203" pitchFamily="34" charset="0"/>
                        <a:cs typeface="Segoe UI" panose="020B0502040204020203" pitchFamily="34" charset="0"/>
                      </a:endParaRPr>
                    </a:p>
                  </a:txBody>
                  <a:tcPr marL="28575" marR="28575" marT="19050" marB="19050" anchor="ctr">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a:txBody>
                  <a:tcPr marL="28575" marR="28575" marT="19050" marB="19050" anchor="ctr">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200">
                        <a:latin typeface="Segoe UI" panose="020B0502040204020203" pitchFamily="34" charset="0"/>
                        <a:cs typeface="Segoe UI" panose="020B0502040204020203" pitchFamily="34" charset="0"/>
                      </a:endParaRPr>
                    </a:p>
                  </a:txBody>
                  <a:tcPr marL="28575" marR="28575" marT="19050" marB="19050" anchor="ctr">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200" dirty="0">
                        <a:latin typeface="Segoe UI" panose="020B0502040204020203" pitchFamily="34" charset="0"/>
                        <a:cs typeface="Segoe UI" panose="020B0502040204020203" pitchFamily="34" charset="0"/>
                      </a:endParaRPr>
                    </a:p>
                  </a:txBody>
                  <a:tcPr marL="28575" marR="28575" marT="19050" marB="19050" anchor="ctr">
                    <a:lnB w="9525" cap="flat" cmpd="sng">
                      <a:solidFill>
                        <a:srgbClr val="000000"/>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1200" dirty="0">
                        <a:latin typeface="Segoe UI" panose="020B0502040204020203" pitchFamily="34" charset="0"/>
                        <a:cs typeface="Segoe UI" panose="020B0502040204020203" pitchFamily="34" charset="0"/>
                      </a:endParaRPr>
                    </a:p>
                  </a:txBody>
                  <a:tcPr marL="28575" marR="28575" marT="19050" marB="19050" anchor="ctr">
                    <a:lnB w="952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5" name="TextBox 4">
            <a:extLst>
              <a:ext uri="{FF2B5EF4-FFF2-40B4-BE49-F238E27FC236}">
                <a16:creationId xmlns:a16="http://schemas.microsoft.com/office/drawing/2014/main" id="{B66CF254-14AB-2EF9-713E-6BE8ACBF5ACC}"/>
              </a:ext>
            </a:extLst>
          </p:cNvPr>
          <p:cNvSpPr txBox="1"/>
          <p:nvPr/>
        </p:nvSpPr>
        <p:spPr>
          <a:xfrm>
            <a:off x="0" y="283029"/>
            <a:ext cx="9144000" cy="707886"/>
          </a:xfrm>
          <a:prstGeom prst="rect">
            <a:avLst/>
          </a:prstGeom>
          <a:noFill/>
        </p:spPr>
        <p:txBody>
          <a:bodyPr wrap="square" rtlCol="0">
            <a:spAutoFit/>
          </a:bodyPr>
          <a:lstStyle/>
          <a:p>
            <a:pPr algn="ctr"/>
            <a:r>
              <a:rPr lang="en-US" sz="2000" b="1" dirty="0">
                <a:solidFill>
                  <a:schemeClr val="tx1"/>
                </a:solidFill>
                <a:effectLst/>
                <a:latin typeface="Segoe UI" panose="020B0502040204020203" pitchFamily="34" charset="0"/>
                <a:cs typeface="Segoe UI" panose="020B0502040204020203" pitchFamily="34" charset="0"/>
              </a:rPr>
              <a:t>Are there individual differences among the four appraisers ?</a:t>
            </a:r>
          </a:p>
          <a:p>
            <a:pPr algn="ctr"/>
            <a:endParaRPr lang="en-US" sz="2000" b="1" dirty="0">
              <a:solidFill>
                <a:schemeClr val="tx1"/>
              </a:solidFill>
              <a:latin typeface="Segoe UI" panose="020B0502040204020203" pitchFamily="34" charset="0"/>
              <a:cs typeface="Segoe UI"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3" name="Picture 2" descr="A picture containing outdoor, day&#10;&#10;Description automatically generated">
            <a:extLst>
              <a:ext uri="{FF2B5EF4-FFF2-40B4-BE49-F238E27FC236}">
                <a16:creationId xmlns:a16="http://schemas.microsoft.com/office/drawing/2014/main" id="{6F80BAD9-362C-826B-1AA1-7BF9C5EA2B49}"/>
              </a:ext>
            </a:extLst>
          </p:cNvPr>
          <p:cNvPicPr>
            <a:picLocks noChangeAspect="1"/>
          </p:cNvPicPr>
          <p:nvPr/>
        </p:nvPicPr>
        <p:blipFill>
          <a:blip r:embed="rId3"/>
          <a:stretch>
            <a:fillRect/>
          </a:stretch>
        </p:blipFill>
        <p:spPr>
          <a:xfrm>
            <a:off x="-1" y="7243"/>
            <a:ext cx="9156915" cy="5136257"/>
          </a:xfrm>
          <a:prstGeom prst="rect">
            <a:avLst/>
          </a:prstGeom>
        </p:spPr>
      </p:pic>
      <p:sp>
        <p:nvSpPr>
          <p:cNvPr id="86" name="Google Shape;86;p18"/>
          <p:cNvSpPr txBox="1">
            <a:spLocks noGrp="1"/>
          </p:cNvSpPr>
          <p:nvPr>
            <p:ph type="title"/>
          </p:nvPr>
        </p:nvSpPr>
        <p:spPr>
          <a:xfrm>
            <a:off x="311700" y="306056"/>
            <a:ext cx="8520600" cy="10760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dirty="0">
                <a:latin typeface="Segoe UI" panose="020B0502040204020203" pitchFamily="34" charset="0"/>
                <a:cs typeface="Segoe UI" panose="020B0502040204020203" pitchFamily="34" charset="0"/>
              </a:rPr>
              <a:t>which of the four appraisers are typically generating evaluations that are larger or smaller than those of the others?</a:t>
            </a:r>
            <a:endParaRPr sz="2000" b="1" dirty="0">
              <a:latin typeface="Segoe UI" panose="020B0502040204020203" pitchFamily="34" charset="0"/>
              <a:cs typeface="Segoe UI" panose="020B0502040204020203" pitchFamily="34" charset="0"/>
            </a:endParaRPr>
          </a:p>
        </p:txBody>
      </p:sp>
      <p:sp>
        <p:nvSpPr>
          <p:cNvPr id="87" name="Google Shape;87;p18"/>
          <p:cNvSpPr txBox="1">
            <a:spLocks noGrp="1"/>
          </p:cNvSpPr>
          <p:nvPr>
            <p:ph type="body" idx="1"/>
          </p:nvPr>
        </p:nvSpPr>
        <p:spPr>
          <a:xfrm>
            <a:off x="311700" y="3403382"/>
            <a:ext cx="8520600" cy="146295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600" dirty="0">
                <a:solidFill>
                  <a:srgbClr val="222222"/>
                </a:solidFill>
                <a:latin typeface="Segoe UI" panose="020B0502040204020203" pitchFamily="34" charset="0"/>
                <a:cs typeface="Segoe UI" panose="020B0502040204020203" pitchFamily="34" charset="0"/>
              </a:rPr>
              <a:t>It is clear from the data above that there are significant differences between the means of the four appraisers.</a:t>
            </a:r>
          </a:p>
          <a:p>
            <a:pPr marL="0" lvl="0" indent="0" algn="l" rtl="0">
              <a:spcBef>
                <a:spcPts val="0"/>
              </a:spcBef>
              <a:spcAft>
                <a:spcPts val="0"/>
              </a:spcAft>
              <a:buNone/>
            </a:pPr>
            <a:endParaRPr lang="en" sz="1600" dirty="0">
              <a:solidFill>
                <a:srgbClr val="222222"/>
              </a:solidFill>
              <a:latin typeface="Segoe UI" panose="020B0502040204020203" pitchFamily="34" charset="0"/>
              <a:cs typeface="Segoe UI" panose="020B0502040204020203" pitchFamily="34" charset="0"/>
            </a:endParaRPr>
          </a:p>
          <a:p>
            <a:pPr marL="0" lvl="0" indent="0" algn="l" rtl="0">
              <a:spcBef>
                <a:spcPts val="0"/>
              </a:spcBef>
              <a:spcAft>
                <a:spcPts val="0"/>
              </a:spcAft>
              <a:buNone/>
            </a:pPr>
            <a:r>
              <a:rPr lang="en" sz="1600" dirty="0">
                <a:solidFill>
                  <a:srgbClr val="222222"/>
                </a:solidFill>
                <a:latin typeface="Segoe UI" panose="020B0502040204020203" pitchFamily="34" charset="0"/>
                <a:cs typeface="Segoe UI" panose="020B0502040204020203" pitchFamily="34" charset="0"/>
              </a:rPr>
              <a:t>The minimum absolute difference is between Allen and Maloy.</a:t>
            </a:r>
          </a:p>
          <a:p>
            <a:pPr marL="0" lvl="0" indent="0" algn="l" rtl="0">
              <a:spcBef>
                <a:spcPts val="0"/>
              </a:spcBef>
              <a:spcAft>
                <a:spcPts val="0"/>
              </a:spcAft>
              <a:buNone/>
            </a:pPr>
            <a:endParaRPr lang="en" sz="1600" dirty="0">
              <a:solidFill>
                <a:srgbClr val="222222"/>
              </a:solidFill>
              <a:latin typeface="Segoe UI" panose="020B0502040204020203" pitchFamily="34" charset="0"/>
              <a:cs typeface="Segoe UI" panose="020B0502040204020203" pitchFamily="34" charset="0"/>
            </a:endParaRPr>
          </a:p>
          <a:p>
            <a:pPr marL="0" lvl="0" indent="0" algn="l" rtl="0">
              <a:spcBef>
                <a:spcPts val="0"/>
              </a:spcBef>
              <a:spcAft>
                <a:spcPts val="0"/>
              </a:spcAft>
              <a:buNone/>
            </a:pPr>
            <a:endParaRPr lang="en-US" sz="1600" dirty="0">
              <a:solidFill>
                <a:srgbClr val="222222"/>
              </a:solidFill>
              <a:latin typeface="Segoe UI" panose="020B0502040204020203" pitchFamily="34" charset="0"/>
              <a:cs typeface="Segoe UI" panose="020B0502040204020203" pitchFamily="34" charset="0"/>
            </a:endParaRPr>
          </a:p>
        </p:txBody>
      </p:sp>
      <p:graphicFrame>
        <p:nvGraphicFramePr>
          <p:cNvPr id="88" name="Google Shape;88;p18"/>
          <p:cNvGraphicFramePr/>
          <p:nvPr>
            <p:extLst>
              <p:ext uri="{D42A27DB-BD31-4B8C-83A1-F6EECF244321}">
                <p14:modId xmlns:p14="http://schemas.microsoft.com/office/powerpoint/2010/main" val="1021303341"/>
              </p:ext>
            </p:extLst>
          </p:nvPr>
        </p:nvGraphicFramePr>
        <p:xfrm>
          <a:off x="196956" y="1680870"/>
          <a:ext cx="8763000" cy="1188600"/>
        </p:xfrm>
        <a:graphic>
          <a:graphicData uri="http://schemas.openxmlformats.org/drawingml/2006/table">
            <a:tbl>
              <a:tblPr>
                <a:noFill/>
                <a:effectLst>
                  <a:outerShdw blurRad="286469" dist="151518" dir="5400000" sx="101000" sy="101000" algn="ctr" rotWithShape="0">
                    <a:srgbClr val="000000">
                      <a:alpha val="41000"/>
                    </a:srgbClr>
                  </a:outerShdw>
                </a:effectLst>
                <a:tableStyleId>{D9BCA304-1DC3-4F68-85E6-2970AB00A462}</a:tableStyleId>
              </a:tblPr>
              <a:tblGrid>
                <a:gridCol w="870857">
                  <a:extLst>
                    <a:ext uri="{9D8B030D-6E8A-4147-A177-3AD203B41FA5}">
                      <a16:colId xmlns:a16="http://schemas.microsoft.com/office/drawing/2014/main" val="1530664772"/>
                    </a:ext>
                  </a:extLst>
                </a:gridCol>
                <a:gridCol w="1262743">
                  <a:extLst>
                    <a:ext uri="{9D8B030D-6E8A-4147-A177-3AD203B41FA5}">
                      <a16:colId xmlns:a16="http://schemas.microsoft.com/office/drawing/2014/main" val="20000"/>
                    </a:ext>
                  </a:extLst>
                </a:gridCol>
                <a:gridCol w="1251857">
                  <a:extLst>
                    <a:ext uri="{9D8B030D-6E8A-4147-A177-3AD203B41FA5}">
                      <a16:colId xmlns:a16="http://schemas.microsoft.com/office/drawing/2014/main" val="20001"/>
                    </a:ext>
                  </a:extLst>
                </a:gridCol>
                <a:gridCol w="1288500">
                  <a:extLst>
                    <a:ext uri="{9D8B030D-6E8A-4147-A177-3AD203B41FA5}">
                      <a16:colId xmlns:a16="http://schemas.microsoft.com/office/drawing/2014/main" val="20002"/>
                    </a:ext>
                  </a:extLst>
                </a:gridCol>
                <a:gridCol w="1240972">
                  <a:extLst>
                    <a:ext uri="{9D8B030D-6E8A-4147-A177-3AD203B41FA5}">
                      <a16:colId xmlns:a16="http://schemas.microsoft.com/office/drawing/2014/main" val="20003"/>
                    </a:ext>
                  </a:extLst>
                </a:gridCol>
                <a:gridCol w="1498242">
                  <a:extLst>
                    <a:ext uri="{9D8B030D-6E8A-4147-A177-3AD203B41FA5}">
                      <a16:colId xmlns:a16="http://schemas.microsoft.com/office/drawing/2014/main" val="20004"/>
                    </a:ext>
                  </a:extLst>
                </a:gridCol>
                <a:gridCol w="1349829">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endParaRPr sz="1200" dirty="0">
                        <a:latin typeface="Segoe UI" panose="020B0502040204020203" pitchFamily="34" charset="0"/>
                        <a:cs typeface="Segoe UI" panose="020B0502040204020203" pitchFamily="34" charset="0"/>
                      </a:endParaRPr>
                    </a:p>
                  </a:txBody>
                  <a:tcPr marL="91425" marR="91425" marT="91425" marB="91425">
                    <a:solidFill>
                      <a:schemeClr val="bg2">
                        <a:lumMod val="40000"/>
                        <a:lumOff val="60000"/>
                      </a:schemeClr>
                    </a:solidFill>
                  </a:tcPr>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Allen - Felan</a:t>
                      </a:r>
                      <a:endParaRPr sz="1200" dirty="0">
                        <a:latin typeface="Segoe UI" panose="020B0502040204020203" pitchFamily="34" charset="0"/>
                        <a:cs typeface="Segoe UI" panose="020B0502040204020203" pitchFamily="34" charset="0"/>
                      </a:endParaRPr>
                    </a:p>
                  </a:txBody>
                  <a:tcPr marL="91425" marR="91425" marT="91425" marB="91425">
                    <a:solidFill>
                      <a:schemeClr val="bg2">
                        <a:lumMod val="40000"/>
                        <a:lumOff val="60000"/>
                      </a:schemeClr>
                    </a:solidFill>
                  </a:tcPr>
                </a:tc>
                <a:tc>
                  <a:txBody>
                    <a:bodyPr/>
                    <a:lstStyle/>
                    <a:p>
                      <a:pPr marL="0" lvl="0" indent="0" algn="l" rtl="0">
                        <a:spcBef>
                          <a:spcPts val="0"/>
                        </a:spcBef>
                        <a:spcAft>
                          <a:spcPts val="0"/>
                        </a:spcAft>
                        <a:buNone/>
                      </a:pPr>
                      <a:r>
                        <a:rPr lang="en" sz="1200" b="1" dirty="0">
                          <a:latin typeface="Segoe UI" panose="020B0502040204020203" pitchFamily="34" charset="0"/>
                          <a:cs typeface="Segoe UI" panose="020B0502040204020203" pitchFamily="34" charset="0"/>
                        </a:rPr>
                        <a:t>Allen - Maloy</a:t>
                      </a:r>
                      <a:endParaRPr sz="1200" b="1" dirty="0">
                        <a:latin typeface="Segoe UI" panose="020B0502040204020203" pitchFamily="34" charset="0"/>
                        <a:cs typeface="Segoe UI" panose="020B0502040204020203" pitchFamily="34" charset="0"/>
                      </a:endParaRPr>
                    </a:p>
                  </a:txBody>
                  <a:tcPr marL="91425" marR="91425" marT="91425" marB="91425">
                    <a:solidFill>
                      <a:schemeClr val="bg2">
                        <a:lumMod val="40000"/>
                        <a:lumOff val="60000"/>
                      </a:schemeClr>
                    </a:solidFill>
                  </a:tcPr>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Allen - Nelson</a:t>
                      </a:r>
                      <a:endParaRPr sz="1200" dirty="0">
                        <a:latin typeface="Segoe UI" panose="020B0502040204020203" pitchFamily="34" charset="0"/>
                        <a:cs typeface="Segoe UI" panose="020B0502040204020203" pitchFamily="34" charset="0"/>
                      </a:endParaRPr>
                    </a:p>
                  </a:txBody>
                  <a:tcPr marL="91425" marR="91425" marT="91425" marB="91425">
                    <a:solidFill>
                      <a:schemeClr val="bg2">
                        <a:lumMod val="40000"/>
                        <a:lumOff val="60000"/>
                      </a:schemeClr>
                    </a:solidFill>
                  </a:tcPr>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Felan - Maloy</a:t>
                      </a:r>
                      <a:endParaRPr sz="1200" dirty="0">
                        <a:latin typeface="Segoe UI" panose="020B0502040204020203" pitchFamily="34" charset="0"/>
                        <a:cs typeface="Segoe UI" panose="020B0502040204020203" pitchFamily="34" charset="0"/>
                      </a:endParaRPr>
                    </a:p>
                  </a:txBody>
                  <a:tcPr marL="91425" marR="91425" marT="91425" marB="91425">
                    <a:solidFill>
                      <a:schemeClr val="bg2">
                        <a:lumMod val="40000"/>
                        <a:lumOff val="60000"/>
                      </a:schemeClr>
                    </a:solidFill>
                  </a:tcPr>
                </a:tc>
                <a:tc>
                  <a:txBody>
                    <a:bodyPr/>
                    <a:lstStyle/>
                    <a:p>
                      <a:pPr marL="0" lvl="0" indent="0" algn="l" rtl="0">
                        <a:spcBef>
                          <a:spcPts val="0"/>
                        </a:spcBef>
                        <a:spcAft>
                          <a:spcPts val="0"/>
                        </a:spcAft>
                        <a:buNone/>
                      </a:pPr>
                      <a:r>
                        <a:rPr lang="en" sz="1200" b="1" dirty="0">
                          <a:latin typeface="Segoe UI" panose="020B0502040204020203" pitchFamily="34" charset="0"/>
                          <a:cs typeface="Segoe UI" panose="020B0502040204020203" pitchFamily="34" charset="0"/>
                        </a:rPr>
                        <a:t>Felan - Nelson</a:t>
                      </a:r>
                      <a:endParaRPr sz="1200" b="1" dirty="0">
                        <a:latin typeface="Segoe UI" panose="020B0502040204020203" pitchFamily="34" charset="0"/>
                        <a:cs typeface="Segoe UI" panose="020B0502040204020203" pitchFamily="34" charset="0"/>
                      </a:endParaRPr>
                    </a:p>
                  </a:txBody>
                  <a:tcPr marL="91425" marR="91425" marT="91425" marB="91425">
                    <a:solidFill>
                      <a:schemeClr val="bg2">
                        <a:lumMod val="40000"/>
                        <a:lumOff val="60000"/>
                      </a:schemeClr>
                    </a:solidFill>
                  </a:tcPr>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Maloy - Nelson</a:t>
                      </a:r>
                      <a:endParaRPr sz="1200" dirty="0">
                        <a:latin typeface="Segoe UI" panose="020B0502040204020203" pitchFamily="34" charset="0"/>
                        <a:cs typeface="Segoe UI" panose="020B0502040204020203" pitchFamily="34" charset="0"/>
                      </a:endParaRPr>
                    </a:p>
                  </a:txBody>
                  <a:tcPr marL="91425" marR="91425" marT="91425" marB="91425">
                    <a:solidFill>
                      <a:schemeClr val="bg2">
                        <a:lumMod val="40000"/>
                        <a:lumOff val="60000"/>
                      </a:schemeClr>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200" dirty="0">
                          <a:latin typeface="Segoe UI" panose="020B0502040204020203" pitchFamily="34" charset="0"/>
                          <a:cs typeface="Segoe UI" panose="020B0502040204020203" pitchFamily="34" charset="0"/>
                        </a:rPr>
                        <a:t>Mean</a:t>
                      </a:r>
                      <a:endParaRPr sz="1200" dirty="0">
                        <a:latin typeface="Segoe UI" panose="020B0502040204020203" pitchFamily="34" charset="0"/>
                        <a:cs typeface="Segoe UI" panose="020B0502040204020203" pitchFamily="34" charset="0"/>
                      </a:endParaRPr>
                    </a:p>
                  </a:txBody>
                  <a:tcPr marL="91425" marR="91425" marT="91425" marB="91425">
                    <a:solidFill>
                      <a:schemeClr val="bg2">
                        <a:lumMod val="40000"/>
                        <a:lumOff val="60000"/>
                      </a:schemeClr>
                    </a:solidFill>
                  </a:tcPr>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1,697</a:t>
                      </a:r>
                      <a:endParaRPr sz="1200" dirty="0">
                        <a:latin typeface="Segoe UI" panose="020B0502040204020203" pitchFamily="34" charset="0"/>
                        <a:cs typeface="Segoe UI" panose="020B0502040204020203" pitchFamily="34" charset="0"/>
                      </a:endParaRPr>
                    </a:p>
                  </a:txBody>
                  <a:tcPr marL="91425" marR="91425" marT="91425" marB="91425">
                    <a:solidFill>
                      <a:schemeClr val="bg1"/>
                    </a:solidFill>
                  </a:tcPr>
                </a:tc>
                <a:tc>
                  <a:txBody>
                    <a:bodyPr/>
                    <a:lstStyle/>
                    <a:p>
                      <a:pPr marL="0" lvl="0" indent="0" algn="l" rtl="0">
                        <a:spcBef>
                          <a:spcPts val="0"/>
                        </a:spcBef>
                        <a:spcAft>
                          <a:spcPts val="0"/>
                        </a:spcAft>
                        <a:buNone/>
                      </a:pPr>
                      <a:r>
                        <a:rPr lang="en" sz="1200" dirty="0">
                          <a:solidFill>
                            <a:srgbClr val="FF0000"/>
                          </a:solidFill>
                          <a:latin typeface="Segoe UI" panose="020B0502040204020203" pitchFamily="34" charset="0"/>
                          <a:cs typeface="Segoe UI" panose="020B0502040204020203" pitchFamily="34" charset="0"/>
                        </a:rPr>
                        <a:t>-183</a:t>
                      </a:r>
                      <a:endParaRPr sz="1200" dirty="0">
                        <a:solidFill>
                          <a:srgbClr val="FF0000"/>
                        </a:solidFill>
                        <a:latin typeface="Segoe UI" panose="020B0502040204020203" pitchFamily="34" charset="0"/>
                        <a:cs typeface="Segoe UI" panose="020B0502040204020203" pitchFamily="34" charset="0"/>
                      </a:endParaRPr>
                    </a:p>
                  </a:txBody>
                  <a:tcPr marL="91425" marR="91425" marT="91425" marB="91425">
                    <a:solidFill>
                      <a:schemeClr val="accent6">
                        <a:lumMod val="75000"/>
                      </a:schemeClr>
                    </a:solidFill>
                  </a:tcPr>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2731</a:t>
                      </a:r>
                      <a:endParaRPr sz="1200" dirty="0">
                        <a:latin typeface="Segoe UI" panose="020B0502040204020203" pitchFamily="34" charset="0"/>
                        <a:cs typeface="Segoe UI" panose="020B0502040204020203" pitchFamily="34" charset="0"/>
                      </a:endParaRPr>
                    </a:p>
                  </a:txBody>
                  <a:tcPr marL="91425" marR="91425" marT="91425" marB="91425">
                    <a:solidFill>
                      <a:schemeClr val="bg1"/>
                    </a:solidFill>
                  </a:tcPr>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-1,880</a:t>
                      </a:r>
                      <a:endParaRPr sz="1200" dirty="0">
                        <a:latin typeface="Segoe UI" panose="020B0502040204020203" pitchFamily="34" charset="0"/>
                        <a:cs typeface="Segoe UI" panose="020B0502040204020203" pitchFamily="34" charset="0"/>
                      </a:endParaRPr>
                    </a:p>
                  </a:txBody>
                  <a:tcPr marL="91425" marR="91425" marT="91425" marB="91425">
                    <a:solidFill>
                      <a:schemeClr val="bg1"/>
                    </a:solidFill>
                  </a:tcPr>
                </a:tc>
                <a:tc>
                  <a:txBody>
                    <a:bodyPr/>
                    <a:lstStyle/>
                    <a:p>
                      <a:pPr marL="0" lvl="0" indent="0" algn="l" rtl="0">
                        <a:spcBef>
                          <a:spcPts val="0"/>
                        </a:spcBef>
                        <a:spcAft>
                          <a:spcPts val="0"/>
                        </a:spcAft>
                        <a:buNone/>
                      </a:pPr>
                      <a:r>
                        <a:rPr lang="en" sz="1200" dirty="0">
                          <a:latin typeface="Segoe UI" panose="020B0502040204020203" pitchFamily="34" charset="0"/>
                          <a:cs typeface="Segoe UI" panose="020B0502040204020203" pitchFamily="34" charset="0"/>
                        </a:rPr>
                        <a:t>1,034</a:t>
                      </a:r>
                      <a:endParaRPr sz="1200" dirty="0">
                        <a:latin typeface="Segoe UI" panose="020B0502040204020203" pitchFamily="34" charset="0"/>
                        <a:cs typeface="Segoe UI" panose="020B0502040204020203" pitchFamily="34" charset="0"/>
                      </a:endParaRPr>
                    </a:p>
                  </a:txBody>
                  <a:tcPr marL="91425" marR="91425" marT="91425" marB="91425">
                    <a:solidFill>
                      <a:schemeClr val="accent4">
                        <a:lumMod val="60000"/>
                        <a:lumOff val="40000"/>
                      </a:schemeClr>
                    </a:solidFill>
                  </a:tcPr>
                </a:tc>
                <a:tc>
                  <a:txBody>
                    <a:bodyPr/>
                    <a:lstStyle/>
                    <a:p>
                      <a:pPr marL="0" lvl="0" indent="0" algn="l" rtl="0">
                        <a:spcBef>
                          <a:spcPts val="0"/>
                        </a:spcBef>
                        <a:spcAft>
                          <a:spcPts val="0"/>
                        </a:spcAft>
                        <a:buNone/>
                      </a:pPr>
                      <a:r>
                        <a:rPr lang="en" sz="1200" dirty="0">
                          <a:solidFill>
                            <a:schemeClr val="tx1"/>
                          </a:solidFill>
                          <a:latin typeface="Segoe UI" panose="020B0502040204020203" pitchFamily="34" charset="0"/>
                          <a:cs typeface="Segoe UI" panose="020B0502040204020203" pitchFamily="34" charset="0"/>
                        </a:rPr>
                        <a:t>2,914</a:t>
                      </a:r>
                      <a:endParaRPr sz="1200" dirty="0">
                        <a:solidFill>
                          <a:schemeClr val="tx1"/>
                        </a:solidFill>
                        <a:latin typeface="Segoe UI" panose="020B0502040204020203" pitchFamily="34" charset="0"/>
                        <a:cs typeface="Segoe UI" panose="020B0502040204020203"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US" sz="1200" dirty="0">
                          <a:latin typeface="Segoe UI" panose="020B0502040204020203" pitchFamily="34" charset="0"/>
                          <a:cs typeface="Segoe UI" panose="020B0502040204020203" pitchFamily="34" charset="0"/>
                        </a:rPr>
                        <a:t>p-value</a:t>
                      </a:r>
                      <a:endParaRPr sz="1200" dirty="0">
                        <a:latin typeface="Segoe UI" panose="020B0502040204020203" pitchFamily="34" charset="0"/>
                        <a:cs typeface="Segoe UI" panose="020B0502040204020203" pitchFamily="34" charset="0"/>
                      </a:endParaRPr>
                    </a:p>
                  </a:txBody>
                  <a:tcPr marL="91425" marR="91425" marT="91425" marB="91425">
                    <a:solidFill>
                      <a:schemeClr val="bg2">
                        <a:lumMod val="40000"/>
                        <a:lumOff val="60000"/>
                      </a:schemeClr>
                    </a:solidFill>
                  </a:tcPr>
                </a:tc>
                <a:tc>
                  <a:txBody>
                    <a:bodyPr/>
                    <a:lstStyle/>
                    <a:p>
                      <a:pPr marL="0" lvl="0" indent="0" algn="l" rtl="0">
                        <a:spcBef>
                          <a:spcPts val="0"/>
                        </a:spcBef>
                        <a:spcAft>
                          <a:spcPts val="0"/>
                        </a:spcAft>
                        <a:buNone/>
                      </a:pPr>
                      <a:r>
                        <a:rPr lang="en-US" sz="1200" dirty="0">
                          <a:solidFill>
                            <a:schemeClr val="tx1"/>
                          </a:solidFill>
                          <a:latin typeface="Segoe UI" panose="020B0502040204020203" pitchFamily="34" charset="0"/>
                          <a:cs typeface="Segoe UI" panose="020B0502040204020203" pitchFamily="34" charset="0"/>
                        </a:rPr>
                        <a:t>0.0025</a:t>
                      </a:r>
                      <a:endParaRPr sz="1200" dirty="0">
                        <a:solidFill>
                          <a:schemeClr val="tx1"/>
                        </a:solidFill>
                        <a:latin typeface="Segoe UI" panose="020B0502040204020203" pitchFamily="34" charset="0"/>
                        <a:cs typeface="Segoe UI" panose="020B0502040204020203" pitchFamily="34" charset="0"/>
                      </a:endParaRPr>
                    </a:p>
                  </a:txBody>
                  <a:tcPr marL="91425" marR="91425" marT="91425" marB="91425">
                    <a:solidFill>
                      <a:schemeClr val="bg1"/>
                    </a:solidFill>
                  </a:tcPr>
                </a:tc>
                <a:tc>
                  <a:txBody>
                    <a:bodyPr/>
                    <a:lstStyle/>
                    <a:p>
                      <a:pPr marL="0" lvl="0" indent="0" algn="l" rtl="0">
                        <a:spcBef>
                          <a:spcPts val="0"/>
                        </a:spcBef>
                        <a:spcAft>
                          <a:spcPts val="0"/>
                        </a:spcAft>
                        <a:buNone/>
                      </a:pPr>
                      <a:r>
                        <a:rPr lang="en-US" sz="1200" b="1" dirty="0">
                          <a:solidFill>
                            <a:srgbClr val="FF0000"/>
                          </a:solidFill>
                          <a:latin typeface="Segoe UI" panose="020B0502040204020203" pitchFamily="34" charset="0"/>
                          <a:cs typeface="Segoe UI" panose="020B0502040204020203" pitchFamily="34" charset="0"/>
                        </a:rPr>
                        <a:t>0.6794</a:t>
                      </a:r>
                      <a:endParaRPr sz="1200" b="1" dirty="0">
                        <a:solidFill>
                          <a:srgbClr val="FF0000"/>
                        </a:solidFill>
                        <a:latin typeface="Segoe UI" panose="020B0502040204020203" pitchFamily="34" charset="0"/>
                        <a:cs typeface="Segoe UI" panose="020B0502040204020203" pitchFamily="34" charset="0"/>
                      </a:endParaRPr>
                    </a:p>
                  </a:txBody>
                  <a:tcPr marL="91425" marR="91425" marT="91425" marB="91425">
                    <a:solidFill>
                      <a:schemeClr val="accent6">
                        <a:lumMod val="75000"/>
                      </a:schemeClr>
                    </a:solidFill>
                  </a:tcPr>
                </a:tc>
                <a:tc>
                  <a:txBody>
                    <a:bodyPr/>
                    <a:lstStyle/>
                    <a:p>
                      <a:pPr marL="0" lvl="0" indent="0" algn="l" rtl="0">
                        <a:spcBef>
                          <a:spcPts val="0"/>
                        </a:spcBef>
                        <a:spcAft>
                          <a:spcPts val="0"/>
                        </a:spcAft>
                        <a:buNone/>
                      </a:pPr>
                      <a:r>
                        <a:rPr lang="en-US" sz="1200" dirty="0">
                          <a:solidFill>
                            <a:schemeClr val="tx1"/>
                          </a:solidFill>
                          <a:latin typeface="Segoe UI" panose="020B0502040204020203" pitchFamily="34" charset="0"/>
                          <a:cs typeface="Segoe UI" panose="020B0502040204020203" pitchFamily="34" charset="0"/>
                        </a:rPr>
                        <a:t>0.000</a:t>
                      </a:r>
                      <a:endParaRPr sz="1200" dirty="0">
                        <a:solidFill>
                          <a:schemeClr val="tx1"/>
                        </a:solidFill>
                        <a:latin typeface="Segoe UI" panose="020B0502040204020203" pitchFamily="34" charset="0"/>
                        <a:cs typeface="Segoe UI" panose="020B0502040204020203" pitchFamily="34" charset="0"/>
                      </a:endParaRPr>
                    </a:p>
                  </a:txBody>
                  <a:tcPr marL="91425" marR="91425" marT="91425" marB="91425">
                    <a:solidFill>
                      <a:schemeClr val="bg1"/>
                    </a:solidFill>
                  </a:tcPr>
                </a:tc>
                <a:tc>
                  <a:txBody>
                    <a:bodyPr/>
                    <a:lstStyle/>
                    <a:p>
                      <a:pPr marL="0" lvl="0" indent="0" algn="l" rtl="0">
                        <a:spcBef>
                          <a:spcPts val="0"/>
                        </a:spcBef>
                        <a:spcAft>
                          <a:spcPts val="0"/>
                        </a:spcAft>
                        <a:buNone/>
                      </a:pPr>
                      <a:r>
                        <a:rPr lang="en-US" sz="1200" dirty="0">
                          <a:solidFill>
                            <a:schemeClr val="tx1"/>
                          </a:solidFill>
                          <a:latin typeface="Segoe UI" panose="020B0502040204020203" pitchFamily="34" charset="0"/>
                          <a:cs typeface="Segoe UI" panose="020B0502040204020203" pitchFamily="34" charset="0"/>
                        </a:rPr>
                        <a:t>0.0023</a:t>
                      </a:r>
                      <a:endParaRPr sz="1200" dirty="0">
                        <a:solidFill>
                          <a:schemeClr val="tx1"/>
                        </a:solidFill>
                        <a:latin typeface="Segoe UI" panose="020B0502040204020203" pitchFamily="34" charset="0"/>
                        <a:cs typeface="Segoe UI" panose="020B0502040204020203" pitchFamily="34" charset="0"/>
                      </a:endParaRPr>
                    </a:p>
                  </a:txBody>
                  <a:tcPr marL="91425" marR="91425" marT="91425" marB="91425">
                    <a:solidFill>
                      <a:schemeClr val="bg1"/>
                    </a:solidFill>
                  </a:tcPr>
                </a:tc>
                <a:tc>
                  <a:txBody>
                    <a:bodyPr/>
                    <a:lstStyle/>
                    <a:p>
                      <a:pPr marL="0" lvl="0" indent="0" algn="l" rtl="0">
                        <a:spcBef>
                          <a:spcPts val="0"/>
                        </a:spcBef>
                        <a:spcAft>
                          <a:spcPts val="0"/>
                        </a:spcAft>
                        <a:buNone/>
                      </a:pPr>
                      <a:r>
                        <a:rPr lang="en-US" sz="1200" b="1" dirty="0">
                          <a:solidFill>
                            <a:srgbClr val="FF0000"/>
                          </a:solidFill>
                          <a:latin typeface="Segoe UI" panose="020B0502040204020203" pitchFamily="34" charset="0"/>
                          <a:cs typeface="Segoe UI" panose="020B0502040204020203" pitchFamily="34" charset="0"/>
                        </a:rPr>
                        <a:t>0.0826</a:t>
                      </a:r>
                      <a:endParaRPr sz="1200" b="1" dirty="0">
                        <a:solidFill>
                          <a:srgbClr val="FF0000"/>
                        </a:solidFill>
                        <a:latin typeface="Segoe UI" panose="020B0502040204020203" pitchFamily="34" charset="0"/>
                        <a:cs typeface="Segoe UI" panose="020B0502040204020203" pitchFamily="34" charset="0"/>
                      </a:endParaRPr>
                    </a:p>
                  </a:txBody>
                  <a:tcPr marL="91425" marR="91425" marT="91425" marB="91425">
                    <a:solidFill>
                      <a:schemeClr val="accent4">
                        <a:lumMod val="60000"/>
                        <a:lumOff val="40000"/>
                      </a:schemeClr>
                    </a:solidFill>
                  </a:tcPr>
                </a:tc>
                <a:tc>
                  <a:txBody>
                    <a:bodyPr/>
                    <a:lstStyle/>
                    <a:p>
                      <a:pPr marL="0" lvl="0" indent="0" algn="l" rtl="0">
                        <a:spcBef>
                          <a:spcPts val="0"/>
                        </a:spcBef>
                        <a:spcAft>
                          <a:spcPts val="0"/>
                        </a:spcAft>
                        <a:buNone/>
                      </a:pPr>
                      <a:r>
                        <a:rPr lang="en-US" sz="1200" dirty="0">
                          <a:solidFill>
                            <a:schemeClr val="tx1"/>
                          </a:solidFill>
                          <a:latin typeface="Segoe UI" panose="020B0502040204020203" pitchFamily="34" charset="0"/>
                          <a:cs typeface="Segoe UI" panose="020B0502040204020203" pitchFamily="34" charset="0"/>
                        </a:rPr>
                        <a:t>0.00002</a:t>
                      </a:r>
                      <a:endParaRPr sz="1200" dirty="0">
                        <a:solidFill>
                          <a:schemeClr val="tx1"/>
                        </a:solidFill>
                        <a:latin typeface="Segoe UI" panose="020B0502040204020203" pitchFamily="34" charset="0"/>
                        <a:cs typeface="Segoe UI" panose="020B0502040204020203" pitchFamily="34" charset="0"/>
                      </a:endParaRPr>
                    </a:p>
                  </a:txBody>
                  <a:tcPr marL="91425" marR="91425" marT="91425" marB="91425">
                    <a:solidFill>
                      <a:schemeClr val="bg1"/>
                    </a:solidFill>
                  </a:tcPr>
                </a:tc>
                <a:extLst>
                  <a:ext uri="{0D108BD9-81ED-4DB2-BD59-A6C34878D82A}">
                    <a16:rowId xmlns:a16="http://schemas.microsoft.com/office/drawing/2014/main" val="2089773632"/>
                  </a:ext>
                </a:extLst>
              </a:tr>
            </a:tbl>
          </a:graphicData>
        </a:graphic>
      </p:graphicFrame>
      <p:sp>
        <p:nvSpPr>
          <p:cNvPr id="2" name="TextBox 1">
            <a:extLst>
              <a:ext uri="{FF2B5EF4-FFF2-40B4-BE49-F238E27FC236}">
                <a16:creationId xmlns:a16="http://schemas.microsoft.com/office/drawing/2014/main" id="{69BE5A7F-828E-C607-5967-419F2B3AC585}"/>
              </a:ext>
            </a:extLst>
          </p:cNvPr>
          <p:cNvSpPr txBox="1"/>
          <p:nvPr/>
        </p:nvSpPr>
        <p:spPr>
          <a:xfrm>
            <a:off x="2274570" y="3006089"/>
            <a:ext cx="1120140" cy="307777"/>
          </a:xfrm>
          <a:prstGeom prst="rect">
            <a:avLst/>
          </a:prstGeom>
          <a:noFill/>
        </p:spPr>
        <p:txBody>
          <a:bodyPr wrap="square" rtlCol="0">
            <a:spAutoFit/>
          </a:bodyPr>
          <a:lstStyle/>
          <a:p>
            <a:pPr marR="0" rtl="1">
              <a:lnSpc>
                <a:spcPct val="100000"/>
              </a:lnSpc>
              <a:spcBef>
                <a:spcPts val="0"/>
              </a:spcBef>
              <a:spcAft>
                <a:spcPts val="0"/>
              </a:spcAft>
              <a:buClr>
                <a:srgbClr val="000000"/>
              </a:buClr>
              <a:buFont typeface="Arial"/>
            </a:pPr>
            <a:r>
              <a:rPr lang="en-US" b="1" dirty="0">
                <a:latin typeface="Segoe UI" panose="020B0502040204020203" pitchFamily="34" charset="0"/>
                <a:cs typeface="Segoe UI" panose="020B0502040204020203" pitchFamily="34" charset="0"/>
              </a:rPr>
              <a:t>Larger</a:t>
            </a:r>
          </a:p>
        </p:txBody>
      </p:sp>
      <p:sp>
        <p:nvSpPr>
          <p:cNvPr id="4" name="TextBox 3">
            <a:extLst>
              <a:ext uri="{FF2B5EF4-FFF2-40B4-BE49-F238E27FC236}">
                <a16:creationId xmlns:a16="http://schemas.microsoft.com/office/drawing/2014/main" id="{84FCC256-C880-0D2D-349F-0E5AE0369F61}"/>
              </a:ext>
            </a:extLst>
          </p:cNvPr>
          <p:cNvSpPr txBox="1"/>
          <p:nvPr/>
        </p:nvSpPr>
        <p:spPr>
          <a:xfrm>
            <a:off x="6057900" y="3006089"/>
            <a:ext cx="1314450" cy="307777"/>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Smaller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4" name="Rectangle 3">
            <a:extLst>
              <a:ext uri="{FF2B5EF4-FFF2-40B4-BE49-F238E27FC236}">
                <a16:creationId xmlns:a16="http://schemas.microsoft.com/office/drawing/2014/main" id="{502CBD58-8F74-D53B-94A5-88B767D8DFB4}"/>
              </a:ext>
            </a:extLst>
          </p:cNvPr>
          <p:cNvSpPr/>
          <p:nvPr/>
        </p:nvSpPr>
        <p:spPr>
          <a:xfrm>
            <a:off x="0" y="0"/>
            <a:ext cx="9144000" cy="5143500"/>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93;p19"/>
          <p:cNvSpPr txBox="1">
            <a:spLocks noGrp="1"/>
          </p:cNvSpPr>
          <p:nvPr>
            <p:ph type="title"/>
          </p:nvPr>
        </p:nvSpPr>
        <p:spPr>
          <a:xfrm>
            <a:off x="311700" y="445025"/>
            <a:ext cx="8520600" cy="9918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rgbClr val="222222"/>
                </a:solidFill>
                <a:latin typeface="Segoe UI" panose="020B0502040204020203" pitchFamily="34" charset="0"/>
                <a:cs typeface="Segoe UI" panose="020B0502040204020203" pitchFamily="34" charset="0"/>
              </a:rPr>
              <a:t>Has the statistical test been formulated in the best manner? In particular, was it appropriate for Nancy to divide the 40 selected properties into four subsets of ten and then assign each subset to one of the appraisers? </a:t>
            </a:r>
            <a:endParaRPr sz="1600" b="1" dirty="0">
              <a:latin typeface="Segoe UI" panose="020B0502040204020203" pitchFamily="34" charset="0"/>
              <a:cs typeface="Segoe UI" panose="020B0502040204020203" pitchFamily="34" charset="0"/>
            </a:endParaRPr>
          </a:p>
        </p:txBody>
      </p:sp>
      <p:sp>
        <p:nvSpPr>
          <p:cNvPr id="94" name="Google Shape;94;p19"/>
          <p:cNvSpPr txBox="1">
            <a:spLocks noGrp="1"/>
          </p:cNvSpPr>
          <p:nvPr>
            <p:ph type="body" idx="1"/>
          </p:nvPr>
        </p:nvSpPr>
        <p:spPr>
          <a:xfrm>
            <a:off x="311700" y="1296135"/>
            <a:ext cx="8520600" cy="883789"/>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400" dirty="0">
                <a:solidFill>
                  <a:srgbClr val="222222"/>
                </a:solidFill>
                <a:latin typeface="Segoe UI" panose="020B0502040204020203" pitchFamily="34" charset="0"/>
                <a:cs typeface="Segoe UI" panose="020B0502040204020203" pitchFamily="34" charset="0"/>
              </a:rPr>
              <a:t>The test has not been formulated in the best manner as the data does not obey the assumptions of ANOVA. The data has not been divided properly and adequately.</a:t>
            </a:r>
            <a:endParaRPr sz="1400" dirty="0">
              <a:solidFill>
                <a:srgbClr val="222222"/>
              </a:solidFill>
              <a:latin typeface="Segoe UI" panose="020B0502040204020203" pitchFamily="34" charset="0"/>
              <a:cs typeface="Segoe UI" panose="020B0502040204020203" pitchFamily="34" charset="0"/>
            </a:endParaRPr>
          </a:p>
          <a:p>
            <a:pPr marL="0" lvl="0" indent="0" algn="l" rtl="0">
              <a:spcBef>
                <a:spcPts val="1200"/>
              </a:spcBef>
              <a:spcAft>
                <a:spcPts val="1200"/>
              </a:spcAft>
              <a:buNone/>
            </a:pPr>
            <a:endParaRPr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957D797D-38BC-9906-4418-FB4194DD8A13}"/>
              </a:ext>
            </a:extLst>
          </p:cNvPr>
          <p:cNvSpPr txBox="1"/>
          <p:nvPr/>
        </p:nvSpPr>
        <p:spPr>
          <a:xfrm>
            <a:off x="311700" y="2778809"/>
            <a:ext cx="8520600" cy="584775"/>
          </a:xfrm>
          <a:prstGeom prst="rect">
            <a:avLst/>
          </a:prstGeom>
          <a:noFill/>
        </p:spPr>
        <p:txBody>
          <a:bodyPr wrap="square" rtlCol="0">
            <a:spAutoFit/>
          </a:bodyPr>
          <a:lstStyle/>
          <a:p>
            <a:r>
              <a:rPr lang="en" sz="1600" b="1" dirty="0">
                <a:solidFill>
                  <a:srgbClr val="222222"/>
                </a:solidFill>
                <a:latin typeface="Segoe UI" panose="020B0502040204020203" pitchFamily="34" charset="0"/>
                <a:cs typeface="Segoe UI" panose="020B0502040204020203" pitchFamily="34" charset="0"/>
              </a:rPr>
              <a:t>how could the design of the study be modified to discover the most useful information in evaluating the appraisal staff at Krentz?</a:t>
            </a:r>
            <a:endParaRPr lang="en-US" sz="1600"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3FE803A2-CF74-24C4-8490-FC5FA1DD515A}"/>
              </a:ext>
            </a:extLst>
          </p:cNvPr>
          <p:cNvSpPr txBox="1"/>
          <p:nvPr/>
        </p:nvSpPr>
        <p:spPr>
          <a:xfrm>
            <a:off x="311700" y="3590479"/>
            <a:ext cx="8520600" cy="1107996"/>
          </a:xfrm>
          <a:prstGeom prst="rect">
            <a:avLst/>
          </a:prstGeom>
          <a:noFill/>
        </p:spPr>
        <p:txBody>
          <a:bodyPr wrap="square" rtlCol="0">
            <a:spAutoFit/>
          </a:bodyPr>
          <a:lstStyle/>
          <a:p>
            <a:pPr marL="0" lvl="0" indent="0" algn="l" rtl="0">
              <a:spcBef>
                <a:spcPts val="1200"/>
              </a:spcBef>
              <a:spcAft>
                <a:spcPts val="0"/>
              </a:spcAft>
              <a:buClr>
                <a:schemeClr val="dk1"/>
              </a:buClr>
              <a:buSzPts val="1100"/>
              <a:buFont typeface="Arial"/>
              <a:buNone/>
            </a:pPr>
            <a:r>
              <a:rPr lang="en-US" sz="1400" dirty="0">
                <a:solidFill>
                  <a:srgbClr val="222222"/>
                </a:solidFill>
                <a:latin typeface="Segoe UI" panose="020B0502040204020203" pitchFamily="34" charset="0"/>
                <a:cs typeface="Segoe UI" panose="020B0502040204020203" pitchFamily="34" charset="0"/>
              </a:rPr>
              <a:t>In order to modify the design of the study, the division of subsets from the 40 properties should also be done in random order. I think she arbitrarily divided the properties into four different subset. </a:t>
            </a:r>
          </a:p>
          <a:p>
            <a:pPr marL="0" lvl="0" indent="0" algn="l" rtl="0">
              <a:spcBef>
                <a:spcPts val="1200"/>
              </a:spcBef>
              <a:spcAft>
                <a:spcPts val="0"/>
              </a:spcAft>
              <a:buClr>
                <a:schemeClr val="dk1"/>
              </a:buClr>
              <a:buSzPts val="1100"/>
              <a:buFont typeface="Arial"/>
              <a:buNone/>
            </a:pPr>
            <a:r>
              <a:rPr lang="en-US" sz="1400" dirty="0">
                <a:solidFill>
                  <a:srgbClr val="222222"/>
                </a:solidFill>
                <a:latin typeface="Segoe UI" panose="020B0502040204020203" pitchFamily="34" charset="0"/>
                <a:cs typeface="Segoe UI" panose="020B0502040204020203" pitchFamily="34" charset="0"/>
              </a:rPr>
              <a:t>Each subset should have values that are randomly allotted from the whole data rather than allotting the first 10 properties to one and so 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3" name="Picture 2" descr="A child drawing on a white board&#10;&#10;Description automatically generated with low confidence">
            <a:extLst>
              <a:ext uri="{FF2B5EF4-FFF2-40B4-BE49-F238E27FC236}">
                <a16:creationId xmlns:a16="http://schemas.microsoft.com/office/drawing/2014/main" id="{BFBCB5FC-A558-69C6-EC21-E993E4D3F730}"/>
              </a:ext>
            </a:extLst>
          </p:cNvPr>
          <p:cNvPicPr>
            <a:picLocks noChangeAspect="1"/>
          </p:cNvPicPr>
          <p:nvPr/>
        </p:nvPicPr>
        <p:blipFill>
          <a:blip r:embed="rId3">
            <a:alphaModFix amt="75000"/>
          </a:blip>
          <a:stretch>
            <a:fillRect/>
          </a:stretch>
        </p:blipFill>
        <p:spPr>
          <a:xfrm>
            <a:off x="-1" y="7243"/>
            <a:ext cx="9156915" cy="5136257"/>
          </a:xfrm>
          <a:prstGeom prst="rect">
            <a:avLst/>
          </a:prstGeom>
        </p:spPr>
      </p:pic>
      <p:sp>
        <p:nvSpPr>
          <p:cNvPr id="99" name="Google Shape;99;p20"/>
          <p:cNvSpPr txBox="1">
            <a:spLocks noGrp="1"/>
          </p:cNvSpPr>
          <p:nvPr>
            <p:ph type="title"/>
          </p:nvPr>
        </p:nvSpPr>
        <p:spPr>
          <a:xfrm>
            <a:off x="-1" y="445025"/>
            <a:ext cx="9144001" cy="9483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222222"/>
                </a:solidFill>
                <a:latin typeface="Segoe UI" panose="020B0502040204020203" pitchFamily="34" charset="0"/>
                <a:cs typeface="Segoe UI" panose="020B0502040204020203" pitchFamily="34" charset="0"/>
              </a:rPr>
              <a:t>what steps should Nancy take to improve the situation in her organization ?</a:t>
            </a:r>
            <a:endParaRPr sz="1800" b="1" dirty="0">
              <a:latin typeface="Segoe UI" panose="020B0502040204020203" pitchFamily="34" charset="0"/>
              <a:cs typeface="Segoe UI" panose="020B0502040204020203" pitchFamily="34" charset="0"/>
            </a:endParaRPr>
          </a:p>
        </p:txBody>
      </p:sp>
      <p:sp>
        <p:nvSpPr>
          <p:cNvPr id="100" name="Google Shape;100;p20"/>
          <p:cNvSpPr txBox="1">
            <a:spLocks noGrp="1"/>
          </p:cNvSpPr>
          <p:nvPr>
            <p:ph type="body" idx="1"/>
          </p:nvPr>
        </p:nvSpPr>
        <p:spPr>
          <a:xfrm>
            <a:off x="311700" y="1740125"/>
            <a:ext cx="8520600" cy="28287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US" sz="1400" dirty="0">
                <a:solidFill>
                  <a:srgbClr val="222222"/>
                </a:solidFill>
                <a:latin typeface="Segoe UI" panose="020B0502040204020203" pitchFamily="34" charset="0"/>
                <a:cs typeface="Segoe UI" panose="020B0502040204020203" pitchFamily="34" charset="0"/>
              </a:rPr>
              <a:t>There should be training programs for the weaker appraisers who are unable to obtain high appraisal amounts on the comparable land in order to obtain comparable appraisals from all appraisers.</a:t>
            </a:r>
          </a:p>
          <a:p>
            <a:pPr marL="0" lvl="0" indent="0" algn="l" rtl="0">
              <a:spcBef>
                <a:spcPts val="1200"/>
              </a:spcBef>
              <a:spcAft>
                <a:spcPts val="0"/>
              </a:spcAft>
              <a:buClr>
                <a:schemeClr val="dk1"/>
              </a:buClr>
              <a:buSzPts val="1100"/>
              <a:buFont typeface="Arial"/>
              <a:buNone/>
            </a:pPr>
            <a:r>
              <a:rPr lang="en-US" sz="1400" dirty="0">
                <a:solidFill>
                  <a:srgbClr val="222222"/>
                </a:solidFill>
                <a:latin typeface="Segoe UI" panose="020B0502040204020203" pitchFamily="34" charset="0"/>
                <a:cs typeface="Segoe UI" panose="020B0502040204020203" pitchFamily="34" charset="0"/>
              </a:rPr>
              <a:t>Then she needs to retest the appraisers to find out who is the weakest based on that I explained.</a:t>
            </a:r>
          </a:p>
          <a:p>
            <a:pPr marL="0" lvl="0" indent="0" algn="l" rtl="0">
              <a:spcBef>
                <a:spcPts val="1200"/>
              </a:spcBef>
              <a:spcAft>
                <a:spcPts val="0"/>
              </a:spcAft>
              <a:buClr>
                <a:schemeClr val="dk1"/>
              </a:buClr>
              <a:buSzPts val="1100"/>
              <a:buFont typeface="Arial"/>
              <a:buNone/>
            </a:pPr>
            <a:r>
              <a:rPr lang="en" sz="1400" dirty="0">
                <a:solidFill>
                  <a:srgbClr val="222222"/>
                </a:solidFill>
                <a:latin typeface="Segoe UI" panose="020B0502040204020203" pitchFamily="34" charset="0"/>
                <a:cs typeface="Segoe UI" panose="020B0502040204020203" pitchFamily="34" charset="0"/>
              </a:rPr>
              <a:t>More methods to enhance their ability should be introduced and looked in the matter of how they interact and convince the others.</a:t>
            </a:r>
            <a:endParaRPr sz="1400" dirty="0">
              <a:solidFill>
                <a:srgbClr val="222222"/>
              </a:solidFill>
              <a:latin typeface="Segoe UI" panose="020B0502040204020203" pitchFamily="34" charset="0"/>
              <a:cs typeface="Segoe UI" panose="020B0502040204020203" pitchFamily="34" charset="0"/>
            </a:endParaRPr>
          </a:p>
          <a:p>
            <a:pPr marL="0" lvl="0" indent="0" algn="l" rtl="0">
              <a:spcBef>
                <a:spcPts val="1200"/>
              </a:spcBef>
              <a:spcAft>
                <a:spcPts val="1200"/>
              </a:spcAft>
              <a:buNone/>
            </a:pPr>
            <a:endParaRPr dirty="0">
              <a:latin typeface="Segoe UI" panose="020B0502040204020203" pitchFamily="34" charset="0"/>
              <a:cs typeface="Segoe UI" panose="020B0502040204020203" pitchFamily="34"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3211</TotalTime>
  <Words>597</Words>
  <Application>Microsoft Macintosh PowerPoint</Application>
  <PresentationFormat>On-screen Show (16:9)</PresentationFormat>
  <Paragraphs>143</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OTS-derived-font</vt:lpstr>
      <vt:lpstr>Segoe UI</vt:lpstr>
      <vt:lpstr>Simple Light</vt:lpstr>
      <vt:lpstr>Nancy Krentz  (the owner and manager of a property appraisal service)</vt:lpstr>
      <vt:lpstr>Names And Data of Appraisers</vt:lpstr>
      <vt:lpstr>What requirements must be met to apply ANOVA ? </vt:lpstr>
      <vt:lpstr>Is it appropriate to use ANOVA in this case?</vt:lpstr>
      <vt:lpstr>One way ANOVA table</vt:lpstr>
      <vt:lpstr>which of the four appraisers are typically generating evaluations that are larger or smaller than those of the others?</vt:lpstr>
      <vt:lpstr>Has the statistical test been formulated in the best manner? In particular, was it appropriate for Nancy to divide the 40 selected properties into four subsets of ten and then assign each subset to one of the appraisers? </vt:lpstr>
      <vt:lpstr>what steps should Nancy take to improve the situation in her organization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Nancy Krentz  (the owner and manager of a property appraisal service based)</dc:title>
  <cp:lastModifiedBy>BOLHASSANI, Alireza</cp:lastModifiedBy>
  <cp:revision>128</cp:revision>
  <dcterms:modified xsi:type="dcterms:W3CDTF">2022-11-14T14:41:45Z</dcterms:modified>
</cp:coreProperties>
</file>